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48" r:id="rId1"/>
    <p:sldMasterId id="2147483649" r:id="rId2"/>
  </p:sldMasterIdLst>
  <p:notesMasterIdLst>
    <p:notesMasterId r:id="rId60"/>
  </p:notesMasterIdLst>
  <p:sldIdLst>
    <p:sldId id="256" r:id="rId3"/>
    <p:sldId id="257" r:id="rId4"/>
    <p:sldId id="258" r:id="rId5"/>
    <p:sldId id="266" r:id="rId6"/>
    <p:sldId id="267" r:id="rId7"/>
    <p:sldId id="281" r:id="rId8"/>
    <p:sldId id="268" r:id="rId9"/>
    <p:sldId id="276" r:id="rId10"/>
    <p:sldId id="277" r:id="rId11"/>
    <p:sldId id="286" r:id="rId12"/>
    <p:sldId id="287" r:id="rId13"/>
    <p:sldId id="288" r:id="rId14"/>
    <p:sldId id="289" r:id="rId15"/>
    <p:sldId id="290" r:id="rId16"/>
    <p:sldId id="291" r:id="rId17"/>
    <p:sldId id="292" r:id="rId18"/>
    <p:sldId id="293" r:id="rId19"/>
    <p:sldId id="294" r:id="rId20"/>
    <p:sldId id="295" r:id="rId21"/>
    <p:sldId id="271" r:id="rId22"/>
    <p:sldId id="272" r:id="rId23"/>
    <p:sldId id="296" r:id="rId24"/>
    <p:sldId id="297" r:id="rId25"/>
    <p:sldId id="319" r:id="rId26"/>
    <p:sldId id="298" r:id="rId27"/>
    <p:sldId id="299" r:id="rId28"/>
    <p:sldId id="300" r:id="rId29"/>
    <p:sldId id="301" r:id="rId30"/>
    <p:sldId id="302" r:id="rId31"/>
    <p:sldId id="303" r:id="rId32"/>
    <p:sldId id="304" r:id="rId33"/>
    <p:sldId id="305" r:id="rId34"/>
    <p:sldId id="306" r:id="rId35"/>
    <p:sldId id="307" r:id="rId36"/>
    <p:sldId id="308" r:id="rId37"/>
    <p:sldId id="309" r:id="rId38"/>
    <p:sldId id="310" r:id="rId39"/>
    <p:sldId id="311" r:id="rId40"/>
    <p:sldId id="312" r:id="rId41"/>
    <p:sldId id="313" r:id="rId42"/>
    <p:sldId id="314" r:id="rId43"/>
    <p:sldId id="324" r:id="rId44"/>
    <p:sldId id="327" r:id="rId45"/>
    <p:sldId id="328" r:id="rId46"/>
    <p:sldId id="321" r:id="rId47"/>
    <p:sldId id="326" r:id="rId48"/>
    <p:sldId id="322" r:id="rId49"/>
    <p:sldId id="329" r:id="rId50"/>
    <p:sldId id="330" r:id="rId51"/>
    <p:sldId id="331" r:id="rId52"/>
    <p:sldId id="332" r:id="rId53"/>
    <p:sldId id="333" r:id="rId54"/>
    <p:sldId id="334" r:id="rId55"/>
    <p:sldId id="323" r:id="rId56"/>
    <p:sldId id="325" r:id="rId57"/>
    <p:sldId id="335" r:id="rId58"/>
    <p:sldId id="265" r:id="rId59"/>
  </p:sldIdLst>
  <p:sldSz cx="9144000" cy="6858000" type="screen4x3"/>
  <p:notesSz cx="6858000" cy="9294813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1pPr>
    <a:lvl2pPr marL="742950" indent="-285750" algn="l" defTabSz="457200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2pPr>
    <a:lvl3pPr marL="1143000" indent="-228600" algn="l" defTabSz="457200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3pPr>
    <a:lvl4pPr marL="1600200" indent="-228600" algn="l" defTabSz="457200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4pPr>
    <a:lvl5pPr marL="2057400" indent="-228600" algn="l" defTabSz="457200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1308" y="54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5" Type="http://schemas.openxmlformats.org/officeDocument/2006/relationships/slide" Target="slides/slide3.xml"/><Relationship Id="rId61" Type="http://schemas.openxmlformats.org/officeDocument/2006/relationships/presProps" Target="presProps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tableStyles" Target="tableStyle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AutoShape 1"/>
          <p:cNvSpPr>
            <a:spLocks noChangeArrowheads="1"/>
          </p:cNvSpPr>
          <p:nvPr/>
        </p:nvSpPr>
        <p:spPr bwMode="auto">
          <a:xfrm>
            <a:off x="0" y="0"/>
            <a:ext cx="6858000" cy="9294813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360" cap="sq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74" name="AutoShape 2"/>
          <p:cNvSpPr>
            <a:spLocks noChangeArrowheads="1"/>
          </p:cNvSpPr>
          <p:nvPr/>
        </p:nvSpPr>
        <p:spPr bwMode="auto">
          <a:xfrm>
            <a:off x="0" y="0"/>
            <a:ext cx="6858000" cy="9294813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75" name="AutoShape 3"/>
          <p:cNvSpPr>
            <a:spLocks noChangeArrowheads="1"/>
          </p:cNvSpPr>
          <p:nvPr/>
        </p:nvSpPr>
        <p:spPr bwMode="auto">
          <a:xfrm>
            <a:off x="0" y="0"/>
            <a:ext cx="6858000" cy="9294813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76" name="AutoShape 4"/>
          <p:cNvSpPr>
            <a:spLocks noChangeArrowheads="1"/>
          </p:cNvSpPr>
          <p:nvPr/>
        </p:nvSpPr>
        <p:spPr bwMode="auto">
          <a:xfrm>
            <a:off x="0" y="0"/>
            <a:ext cx="6858000" cy="9294813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77" name="AutoShape 5"/>
          <p:cNvSpPr>
            <a:spLocks noChangeArrowheads="1"/>
          </p:cNvSpPr>
          <p:nvPr/>
        </p:nvSpPr>
        <p:spPr bwMode="auto">
          <a:xfrm>
            <a:off x="0" y="0"/>
            <a:ext cx="6858000" cy="9294813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78" name="AutoShape 6"/>
          <p:cNvSpPr>
            <a:spLocks noChangeArrowheads="1"/>
          </p:cNvSpPr>
          <p:nvPr/>
        </p:nvSpPr>
        <p:spPr bwMode="auto">
          <a:xfrm>
            <a:off x="0" y="0"/>
            <a:ext cx="6858000" cy="9294813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79" name="Text Box 7"/>
          <p:cNvSpPr txBox="1">
            <a:spLocks noChangeArrowheads="1"/>
          </p:cNvSpPr>
          <p:nvPr/>
        </p:nvSpPr>
        <p:spPr bwMode="auto">
          <a:xfrm>
            <a:off x="0" y="0"/>
            <a:ext cx="2971800" cy="46513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80" name="Text Box 8"/>
          <p:cNvSpPr txBox="1">
            <a:spLocks noChangeArrowheads="1"/>
          </p:cNvSpPr>
          <p:nvPr/>
        </p:nvSpPr>
        <p:spPr bwMode="auto">
          <a:xfrm>
            <a:off x="3884613" y="0"/>
            <a:ext cx="2971800" cy="46513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81" name="Rectangle 9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4900" y="696913"/>
            <a:ext cx="4638675" cy="3476625"/>
          </a:xfrm>
          <a:prstGeom prst="rect">
            <a:avLst/>
          </a:prstGeom>
          <a:noFill/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82" name="Rectangle 10"/>
          <p:cNvSpPr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76875" cy="417353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3083" name="Text Box 11"/>
          <p:cNvSpPr txBox="1">
            <a:spLocks noChangeArrowheads="1"/>
          </p:cNvSpPr>
          <p:nvPr/>
        </p:nvSpPr>
        <p:spPr bwMode="auto">
          <a:xfrm>
            <a:off x="0" y="8829675"/>
            <a:ext cx="2971800" cy="46513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84" name="Rectangle 12"/>
          <p:cNvSpPr>
            <a:spLocks noGrp="1" noChangeArrowheads="1"/>
          </p:cNvSpPr>
          <p:nvPr>
            <p:ph type="sldNum"/>
          </p:nvPr>
        </p:nvSpPr>
        <p:spPr bwMode="auto">
          <a:xfrm>
            <a:off x="3884613" y="8829675"/>
            <a:ext cx="2962275" cy="455613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algn="r">
              <a:buClr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</a:lstStyle>
          <a:p>
            <a:fld id="{663FD55E-05AE-42E7-9CE9-EBC61FDBA66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782171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950" indent="-28575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30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2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4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6A35F6AE-EE9E-407B-9EC8-03F6D6B5192B}" type="slidenum">
              <a:rPr lang="en-US"/>
              <a:pPr/>
              <a:t>1</a:t>
            </a:fld>
            <a:endParaRPr lang="en-US"/>
          </a:p>
        </p:txBody>
      </p:sp>
      <p:sp>
        <p:nvSpPr>
          <p:cNvPr id="14337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338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271963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3884613" y="8829675"/>
            <a:ext cx="2971800" cy="46513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algn="r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fld id="{86B6B25C-6F59-4928-BDD4-60BFE5C880FA}" type="slidenum">
              <a:rPr lang="en-US" sz="1200">
                <a:solidFill>
                  <a:srgbClr val="000000"/>
                </a:solidFill>
              </a:rPr>
              <a:pPr algn="r">
                <a:buClrTx/>
                <a:buFontTx/>
                <a:buNone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</a:pPr>
              <a:t>1</a:t>
            </a:fld>
            <a:endParaRPr lang="en-US" sz="12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53984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F0146F2-5E47-446F-B4F8-242739F73767}" type="slidenum">
              <a:rPr lang="en-US"/>
              <a:pPr/>
              <a:t>10</a:t>
            </a:fld>
            <a:endParaRPr lang="en-US"/>
          </a:p>
        </p:txBody>
      </p:sp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8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1783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79320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F0146F2-5E47-446F-B4F8-242739F73767}" type="slidenum">
              <a:rPr lang="en-US"/>
              <a:pPr/>
              <a:t>11</a:t>
            </a:fld>
            <a:endParaRPr lang="en-US"/>
          </a:p>
        </p:txBody>
      </p:sp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8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1783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885595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F0146F2-5E47-446F-B4F8-242739F73767}" type="slidenum">
              <a:rPr lang="en-US"/>
              <a:pPr/>
              <a:t>12</a:t>
            </a:fld>
            <a:endParaRPr lang="en-US"/>
          </a:p>
        </p:txBody>
      </p:sp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8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1783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758397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F0146F2-5E47-446F-B4F8-242739F73767}" type="slidenum">
              <a:rPr lang="en-US"/>
              <a:pPr/>
              <a:t>13</a:t>
            </a:fld>
            <a:endParaRPr lang="en-US"/>
          </a:p>
        </p:txBody>
      </p:sp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8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1783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690454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F0146F2-5E47-446F-B4F8-242739F73767}" type="slidenum">
              <a:rPr lang="en-US"/>
              <a:pPr/>
              <a:t>14</a:t>
            </a:fld>
            <a:endParaRPr lang="en-US"/>
          </a:p>
        </p:txBody>
      </p:sp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8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1783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025829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F0146F2-5E47-446F-B4F8-242739F73767}" type="slidenum">
              <a:rPr lang="en-US"/>
              <a:pPr/>
              <a:t>15</a:t>
            </a:fld>
            <a:endParaRPr lang="en-US"/>
          </a:p>
        </p:txBody>
      </p:sp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8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1783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305476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F0146F2-5E47-446F-B4F8-242739F73767}" type="slidenum">
              <a:rPr lang="en-US"/>
              <a:pPr/>
              <a:t>16</a:t>
            </a:fld>
            <a:endParaRPr lang="en-US"/>
          </a:p>
        </p:txBody>
      </p:sp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8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1783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099917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F0146F2-5E47-446F-B4F8-242739F73767}" type="slidenum">
              <a:rPr lang="en-US"/>
              <a:pPr/>
              <a:t>17</a:t>
            </a:fld>
            <a:endParaRPr lang="en-US"/>
          </a:p>
        </p:txBody>
      </p:sp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8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1783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190439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F0146F2-5E47-446F-B4F8-242739F73767}" type="slidenum">
              <a:rPr lang="en-US"/>
              <a:pPr/>
              <a:t>18</a:t>
            </a:fld>
            <a:endParaRPr lang="en-US"/>
          </a:p>
        </p:txBody>
      </p:sp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8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1783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020794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F0146F2-5E47-446F-B4F8-242739F73767}" type="slidenum">
              <a:rPr lang="en-US"/>
              <a:pPr/>
              <a:t>19</a:t>
            </a:fld>
            <a:endParaRPr lang="en-US"/>
          </a:p>
        </p:txBody>
      </p:sp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8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1783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74575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1B961A2B-0F00-44DE-B538-60FEE4026635}" type="slidenum">
              <a:rPr lang="en-US"/>
              <a:pPr/>
              <a:t>2</a:t>
            </a:fld>
            <a:endParaRPr lang="en-US"/>
          </a:p>
        </p:txBody>
      </p:sp>
      <p:sp>
        <p:nvSpPr>
          <p:cNvPr id="15361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362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1783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3884613" y="8829675"/>
            <a:ext cx="2971800" cy="46513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algn="r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fld id="{E874B76C-2592-452E-9527-CE5FE30E50D2}" type="slidenum">
              <a:rPr lang="en-US" sz="1200">
                <a:solidFill>
                  <a:srgbClr val="000000"/>
                </a:solidFill>
              </a:rPr>
              <a:pPr algn="r">
                <a:buClrTx/>
                <a:buFontTx/>
                <a:buNone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</a:pPr>
              <a:t>2</a:t>
            </a:fld>
            <a:endParaRPr lang="en-US" sz="12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527789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F0146F2-5E47-446F-B4F8-242739F73767}" type="slidenum">
              <a:rPr lang="en-US"/>
              <a:pPr/>
              <a:t>20</a:t>
            </a:fld>
            <a:endParaRPr lang="en-US"/>
          </a:p>
        </p:txBody>
      </p:sp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8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1783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812962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F0146F2-5E47-446F-B4F8-242739F73767}" type="slidenum">
              <a:rPr lang="en-US"/>
              <a:pPr/>
              <a:t>21</a:t>
            </a:fld>
            <a:endParaRPr lang="en-US"/>
          </a:p>
        </p:txBody>
      </p:sp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8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1783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217253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F0146F2-5E47-446F-B4F8-242739F73767}" type="slidenum">
              <a:rPr lang="en-US"/>
              <a:pPr/>
              <a:t>22</a:t>
            </a:fld>
            <a:endParaRPr lang="en-US"/>
          </a:p>
        </p:txBody>
      </p:sp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8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1783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880185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F0146F2-5E47-446F-B4F8-242739F73767}" type="slidenum">
              <a:rPr lang="en-US"/>
              <a:pPr/>
              <a:t>23</a:t>
            </a:fld>
            <a:endParaRPr lang="en-US"/>
          </a:p>
        </p:txBody>
      </p:sp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8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1783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512771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F0146F2-5E47-446F-B4F8-242739F73767}" type="slidenum">
              <a:rPr lang="en-US"/>
              <a:pPr/>
              <a:t>24</a:t>
            </a:fld>
            <a:endParaRPr lang="en-US"/>
          </a:p>
        </p:txBody>
      </p:sp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8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1783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250480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F0146F2-5E47-446F-B4F8-242739F73767}" type="slidenum">
              <a:rPr lang="en-US"/>
              <a:pPr/>
              <a:t>25</a:t>
            </a:fld>
            <a:endParaRPr lang="en-US"/>
          </a:p>
        </p:txBody>
      </p:sp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8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1783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045423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F0146F2-5E47-446F-B4F8-242739F73767}" type="slidenum">
              <a:rPr lang="en-US"/>
              <a:pPr/>
              <a:t>26</a:t>
            </a:fld>
            <a:endParaRPr lang="en-US"/>
          </a:p>
        </p:txBody>
      </p:sp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8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1783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80805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F0146F2-5E47-446F-B4F8-242739F73767}" type="slidenum">
              <a:rPr lang="en-US"/>
              <a:pPr/>
              <a:t>27</a:t>
            </a:fld>
            <a:endParaRPr lang="en-US"/>
          </a:p>
        </p:txBody>
      </p:sp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8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1783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91462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F0146F2-5E47-446F-B4F8-242739F73767}" type="slidenum">
              <a:rPr lang="en-US"/>
              <a:pPr/>
              <a:t>28</a:t>
            </a:fld>
            <a:endParaRPr lang="en-US"/>
          </a:p>
        </p:txBody>
      </p:sp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8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1783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15332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F0146F2-5E47-446F-B4F8-242739F73767}" type="slidenum">
              <a:rPr lang="en-US"/>
              <a:pPr/>
              <a:t>29</a:t>
            </a:fld>
            <a:endParaRPr lang="en-US"/>
          </a:p>
        </p:txBody>
      </p:sp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8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1783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89216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F0146F2-5E47-446F-B4F8-242739F73767}" type="slidenum">
              <a:rPr lang="en-US"/>
              <a:pPr/>
              <a:t>3</a:t>
            </a:fld>
            <a:endParaRPr lang="en-US"/>
          </a:p>
        </p:txBody>
      </p:sp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8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1783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681976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F0146F2-5E47-446F-B4F8-242739F73767}" type="slidenum">
              <a:rPr lang="en-US"/>
              <a:pPr/>
              <a:t>30</a:t>
            </a:fld>
            <a:endParaRPr lang="en-US"/>
          </a:p>
        </p:txBody>
      </p:sp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8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1783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277677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F0146F2-5E47-446F-B4F8-242739F73767}" type="slidenum">
              <a:rPr lang="en-US"/>
              <a:pPr/>
              <a:t>31</a:t>
            </a:fld>
            <a:endParaRPr lang="en-US"/>
          </a:p>
        </p:txBody>
      </p:sp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8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1783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5102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F0146F2-5E47-446F-B4F8-242739F73767}" type="slidenum">
              <a:rPr lang="en-US"/>
              <a:pPr/>
              <a:t>32</a:t>
            </a:fld>
            <a:endParaRPr lang="en-US"/>
          </a:p>
        </p:txBody>
      </p:sp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8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1783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627349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F0146F2-5E47-446F-B4F8-242739F73767}" type="slidenum">
              <a:rPr lang="en-US"/>
              <a:pPr/>
              <a:t>33</a:t>
            </a:fld>
            <a:endParaRPr lang="en-US"/>
          </a:p>
        </p:txBody>
      </p:sp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8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1783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5563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F0146F2-5E47-446F-B4F8-242739F73767}" type="slidenum">
              <a:rPr lang="en-US"/>
              <a:pPr/>
              <a:t>34</a:t>
            </a:fld>
            <a:endParaRPr lang="en-US"/>
          </a:p>
        </p:txBody>
      </p:sp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8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1783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40837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F0146F2-5E47-446F-B4F8-242739F73767}" type="slidenum">
              <a:rPr lang="en-US"/>
              <a:pPr/>
              <a:t>35</a:t>
            </a:fld>
            <a:endParaRPr lang="en-US"/>
          </a:p>
        </p:txBody>
      </p:sp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8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1783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975665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F0146F2-5E47-446F-B4F8-242739F73767}" type="slidenum">
              <a:rPr lang="en-US"/>
              <a:pPr/>
              <a:t>36</a:t>
            </a:fld>
            <a:endParaRPr lang="en-US"/>
          </a:p>
        </p:txBody>
      </p:sp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8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1783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844806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F0146F2-5E47-446F-B4F8-242739F73767}" type="slidenum">
              <a:rPr lang="en-US"/>
              <a:pPr/>
              <a:t>37</a:t>
            </a:fld>
            <a:endParaRPr lang="en-US"/>
          </a:p>
        </p:txBody>
      </p:sp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8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1783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51093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F0146F2-5E47-446F-B4F8-242739F73767}" type="slidenum">
              <a:rPr lang="en-US"/>
              <a:pPr/>
              <a:t>38</a:t>
            </a:fld>
            <a:endParaRPr lang="en-US"/>
          </a:p>
        </p:txBody>
      </p:sp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8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1783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822581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F0146F2-5E47-446F-B4F8-242739F73767}" type="slidenum">
              <a:rPr lang="en-US"/>
              <a:pPr/>
              <a:t>39</a:t>
            </a:fld>
            <a:endParaRPr lang="en-US"/>
          </a:p>
        </p:txBody>
      </p:sp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8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1783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45414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F0146F2-5E47-446F-B4F8-242739F73767}" type="slidenum">
              <a:rPr lang="en-US"/>
              <a:pPr/>
              <a:t>4</a:t>
            </a:fld>
            <a:endParaRPr lang="en-US"/>
          </a:p>
        </p:txBody>
      </p:sp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8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1783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9602256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F0146F2-5E47-446F-B4F8-242739F73767}" type="slidenum">
              <a:rPr lang="en-US"/>
              <a:pPr/>
              <a:t>40</a:t>
            </a:fld>
            <a:endParaRPr lang="en-US"/>
          </a:p>
        </p:txBody>
      </p:sp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8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1783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9203554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F0146F2-5E47-446F-B4F8-242739F73767}" type="slidenum">
              <a:rPr lang="en-US"/>
              <a:pPr/>
              <a:t>41</a:t>
            </a:fld>
            <a:endParaRPr lang="en-US"/>
          </a:p>
        </p:txBody>
      </p:sp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8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1783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3759903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F0146F2-5E47-446F-B4F8-242739F73767}" type="slidenum">
              <a:rPr lang="en-US"/>
              <a:pPr/>
              <a:t>42</a:t>
            </a:fld>
            <a:endParaRPr lang="en-US"/>
          </a:p>
        </p:txBody>
      </p:sp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8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1783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006694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F0146F2-5E47-446F-B4F8-242739F73767}" type="slidenum">
              <a:rPr lang="en-US"/>
              <a:pPr/>
              <a:t>43</a:t>
            </a:fld>
            <a:endParaRPr lang="en-US"/>
          </a:p>
        </p:txBody>
      </p:sp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8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1783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3585042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F0146F2-5E47-446F-B4F8-242739F73767}" type="slidenum">
              <a:rPr lang="en-US"/>
              <a:pPr/>
              <a:t>44</a:t>
            </a:fld>
            <a:endParaRPr lang="en-US"/>
          </a:p>
        </p:txBody>
      </p:sp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8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1783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345341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F0146F2-5E47-446F-B4F8-242739F73767}" type="slidenum">
              <a:rPr lang="en-US"/>
              <a:pPr/>
              <a:t>45</a:t>
            </a:fld>
            <a:endParaRPr lang="en-US"/>
          </a:p>
        </p:txBody>
      </p:sp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8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1783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26560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F0146F2-5E47-446F-B4F8-242739F73767}" type="slidenum">
              <a:rPr lang="en-US"/>
              <a:pPr/>
              <a:t>46</a:t>
            </a:fld>
            <a:endParaRPr lang="en-US"/>
          </a:p>
        </p:txBody>
      </p:sp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8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1783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9746688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F0146F2-5E47-446F-B4F8-242739F73767}" type="slidenum">
              <a:rPr lang="en-US"/>
              <a:pPr/>
              <a:t>47</a:t>
            </a:fld>
            <a:endParaRPr lang="en-US"/>
          </a:p>
        </p:txBody>
      </p:sp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8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1783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770206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F0146F2-5E47-446F-B4F8-242739F73767}" type="slidenum">
              <a:rPr lang="en-US"/>
              <a:pPr/>
              <a:t>48</a:t>
            </a:fld>
            <a:endParaRPr lang="en-US"/>
          </a:p>
        </p:txBody>
      </p:sp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8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1783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7576875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F0146F2-5E47-446F-B4F8-242739F73767}" type="slidenum">
              <a:rPr lang="en-US"/>
              <a:pPr/>
              <a:t>49</a:t>
            </a:fld>
            <a:endParaRPr lang="en-US"/>
          </a:p>
        </p:txBody>
      </p:sp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8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1783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89648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F0146F2-5E47-446F-B4F8-242739F73767}" type="slidenum">
              <a:rPr lang="en-US"/>
              <a:pPr/>
              <a:t>5</a:t>
            </a:fld>
            <a:endParaRPr lang="en-US"/>
          </a:p>
        </p:txBody>
      </p:sp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8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1783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690182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F0146F2-5E47-446F-B4F8-242739F73767}" type="slidenum">
              <a:rPr lang="en-US"/>
              <a:pPr/>
              <a:t>50</a:t>
            </a:fld>
            <a:endParaRPr lang="en-US"/>
          </a:p>
        </p:txBody>
      </p:sp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8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1783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2647323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F0146F2-5E47-446F-B4F8-242739F73767}" type="slidenum">
              <a:rPr lang="en-US"/>
              <a:pPr/>
              <a:t>51</a:t>
            </a:fld>
            <a:endParaRPr lang="en-US"/>
          </a:p>
        </p:txBody>
      </p:sp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8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1783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4336744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F0146F2-5E47-446F-B4F8-242739F73767}" type="slidenum">
              <a:rPr lang="en-US"/>
              <a:pPr/>
              <a:t>52</a:t>
            </a:fld>
            <a:endParaRPr lang="en-US"/>
          </a:p>
        </p:txBody>
      </p:sp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8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1783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1928048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F0146F2-5E47-446F-B4F8-242739F73767}" type="slidenum">
              <a:rPr lang="en-US"/>
              <a:pPr/>
              <a:t>53</a:t>
            </a:fld>
            <a:endParaRPr lang="en-US"/>
          </a:p>
        </p:txBody>
      </p:sp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8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1783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8055946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F0146F2-5E47-446F-B4F8-242739F73767}" type="slidenum">
              <a:rPr lang="en-US"/>
              <a:pPr/>
              <a:t>54</a:t>
            </a:fld>
            <a:endParaRPr lang="en-US"/>
          </a:p>
        </p:txBody>
      </p:sp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8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1783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6031009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F0146F2-5E47-446F-B4F8-242739F73767}" type="slidenum">
              <a:rPr lang="en-US"/>
              <a:pPr/>
              <a:t>55</a:t>
            </a:fld>
            <a:endParaRPr lang="en-US"/>
          </a:p>
        </p:txBody>
      </p:sp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8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1783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1055796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F0146F2-5E47-446F-B4F8-242739F73767}" type="slidenum">
              <a:rPr lang="en-US"/>
              <a:pPr/>
              <a:t>56</a:t>
            </a:fld>
            <a:endParaRPr lang="en-US"/>
          </a:p>
        </p:txBody>
      </p:sp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8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1783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971639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E599996A-84B6-45EB-A8FA-251CF51DE0A1}" type="slidenum">
              <a:rPr lang="en-US"/>
              <a:pPr/>
              <a:t>57</a:t>
            </a:fld>
            <a:endParaRPr lang="en-US"/>
          </a:p>
        </p:txBody>
      </p:sp>
      <p:sp>
        <p:nvSpPr>
          <p:cNvPr id="23553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554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1783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041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F0146F2-5E47-446F-B4F8-242739F73767}" type="slidenum">
              <a:rPr lang="en-US"/>
              <a:pPr/>
              <a:t>6</a:t>
            </a:fld>
            <a:endParaRPr lang="en-US"/>
          </a:p>
        </p:txBody>
      </p:sp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8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1783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40731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F0146F2-5E47-446F-B4F8-242739F73767}" type="slidenum">
              <a:rPr lang="en-US"/>
              <a:pPr/>
              <a:t>7</a:t>
            </a:fld>
            <a:endParaRPr lang="en-US"/>
          </a:p>
        </p:txBody>
      </p:sp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8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1783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99564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F0146F2-5E47-446F-B4F8-242739F73767}" type="slidenum">
              <a:rPr lang="en-US"/>
              <a:pPr/>
              <a:t>8</a:t>
            </a:fld>
            <a:endParaRPr lang="en-US"/>
          </a:p>
        </p:txBody>
      </p:sp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8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1783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592398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F0146F2-5E47-446F-B4F8-242739F73767}" type="slidenum">
              <a:rPr lang="en-US"/>
              <a:pPr/>
              <a:t>9</a:t>
            </a:fld>
            <a:endParaRPr lang="en-US"/>
          </a:p>
        </p:txBody>
      </p:sp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1104900" y="696913"/>
            <a:ext cx="4648200" cy="348615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8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416425"/>
            <a:ext cx="5481638" cy="41783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83387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9C8F5865-34FC-410B-A5DA-5397FDD697A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442ED603-2DC6-4E26-B8FE-462ED418EBF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43D6F07D-79E5-4C70-9EDB-A9C63EC0C55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4963"/>
            <a:ext cx="4033838" cy="4516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3438" y="1604963"/>
            <a:ext cx="4033837" cy="4516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D3035CEF-87EB-4085-BB9E-40C878603EE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EF55CAF0-E8A3-4526-B49F-D08B2797FA3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B64E7F20-4825-47CB-B2F5-90316ECF788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6274692C-9EC9-4528-A6D7-8255AA1532A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E692F2FA-9CBE-43D1-80C8-313766ACC06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11973919-AD43-4729-B081-A269C0E95F4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2DA5A5F6-8180-412B-8958-A3DD9C9BF17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3050" y="273050"/>
            <a:ext cx="2054225" cy="58483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3050"/>
            <a:ext cx="6013450" cy="58483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AB091751-B8F3-4924-BED2-79FC48104B9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70C0"/>
            </a:gs>
            <a:gs pos="100000">
              <a:srgbClr val="FFEBFA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Text Box 1"/>
          <p:cNvSpPr txBox="1">
            <a:spLocks noChangeArrowheads="1"/>
          </p:cNvSpPr>
          <p:nvPr/>
        </p:nvSpPr>
        <p:spPr bwMode="auto">
          <a:xfrm>
            <a:off x="1371600" y="6553200"/>
            <a:ext cx="6248400" cy="27622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ts val="563"/>
              </a:spcBef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900">
                <a:solidFill>
                  <a:srgbClr val="000000"/>
                </a:solidFill>
              </a:rPr>
              <a:t>© Copyright 2012 Hidaya Trust (Pakistan) </a:t>
            </a:r>
            <a:r>
              <a:rPr lang="en-US" sz="1200">
                <a:solidFill>
                  <a:srgbClr val="000000"/>
                </a:solidFill>
              </a:rPr>
              <a:t>●</a:t>
            </a:r>
            <a:r>
              <a:rPr lang="en-US" sz="900">
                <a:solidFill>
                  <a:srgbClr val="000000"/>
                </a:solidFill>
              </a:rPr>
              <a:t> A Non-Profit Organization </a:t>
            </a:r>
            <a:r>
              <a:rPr lang="en-US" sz="1200">
                <a:solidFill>
                  <a:srgbClr val="000000"/>
                </a:solidFill>
              </a:rPr>
              <a:t>●</a:t>
            </a:r>
            <a:r>
              <a:rPr lang="en-US" sz="900">
                <a:solidFill>
                  <a:srgbClr val="000000"/>
                </a:solidFill>
              </a:rPr>
              <a:t> www.hidayatrust.org / www,histpk.org </a:t>
            </a:r>
          </a:p>
        </p:txBody>
      </p:sp>
      <p:sp>
        <p:nvSpPr>
          <p:cNvPr id="1026" name="Text Box 2"/>
          <p:cNvSpPr txBox="1">
            <a:spLocks noChangeArrowheads="1"/>
          </p:cNvSpPr>
          <p:nvPr/>
        </p:nvSpPr>
        <p:spPr bwMode="auto">
          <a:xfrm>
            <a:off x="609600" y="1328738"/>
            <a:ext cx="7924800" cy="28368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ts val="3750"/>
              </a:spcBef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6000" b="1">
                <a:solidFill>
                  <a:srgbClr val="002060"/>
                </a:solidFill>
              </a:rPr>
              <a:t>Hidaya Institute of Science &amp; Technology</a:t>
            </a:r>
          </a:p>
        </p:txBody>
      </p:sp>
      <p:sp>
        <p:nvSpPr>
          <p:cNvPr id="1027" name="Text Box 3"/>
          <p:cNvSpPr txBox="1">
            <a:spLocks noChangeArrowheads="1"/>
          </p:cNvSpPr>
          <p:nvPr/>
        </p:nvSpPr>
        <p:spPr bwMode="auto">
          <a:xfrm>
            <a:off x="1600200" y="4419600"/>
            <a:ext cx="6324600" cy="10160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ts val="1500"/>
              </a:spcBef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2400">
                <a:solidFill>
                  <a:srgbClr val="000000"/>
                </a:solidFill>
                <a:cs typeface="Arial Unicode MS" pitchFamily="32" charset="0"/>
              </a:rPr>
              <a:t>www.histpk.org</a:t>
            </a:r>
          </a:p>
          <a:p>
            <a:pPr algn="ctr">
              <a:spcBef>
                <a:spcPts val="1500"/>
              </a:spcBef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2400" i="1">
                <a:solidFill>
                  <a:srgbClr val="000000"/>
                </a:solidFill>
                <a:cs typeface="Arial Unicode MS" pitchFamily="32" charset="0"/>
              </a:rPr>
              <a:t>A Division of Hidaya Trust, Pakistan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3"/>
          <a:srcRect r="9373"/>
          <a:stretch>
            <a:fillRect/>
          </a:stretch>
        </p:blipFill>
        <p:spPr bwMode="auto">
          <a:xfrm>
            <a:off x="0" y="0"/>
            <a:ext cx="6629400" cy="76993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6781800" y="228600"/>
            <a:ext cx="2159000" cy="3048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7" name="TextBox 6"/>
          <p:cNvSpPr txBox="1"/>
          <p:nvPr userDrawn="1"/>
        </p:nvSpPr>
        <p:spPr>
          <a:xfrm>
            <a:off x="305282" y="6550223"/>
            <a:ext cx="10663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GB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742950" indent="-28575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r>
              <a:rPr lang="en-US" sz="1400" b="0" dirty="0" smtClean="0">
                <a:solidFill>
                  <a:schemeClr val="accent3">
                    <a:lumMod val="50000"/>
                  </a:schemeClr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M N </a:t>
            </a:r>
            <a:r>
              <a:rPr lang="en-US" sz="1400" b="0" dirty="0" err="1" smtClean="0">
                <a:solidFill>
                  <a:schemeClr val="accent3">
                    <a:lumMod val="50000"/>
                  </a:schemeClr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Jatt</a:t>
            </a:r>
            <a:endParaRPr lang="en-US" sz="1400" b="0" dirty="0">
              <a:solidFill>
                <a:schemeClr val="accent3">
                  <a:lumMod val="50000"/>
                </a:schemeClr>
              </a:solidFill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hf hdr="0" ft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marL="742950" indent="-28575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Arial" charset="0"/>
        </a:defRPr>
      </a:lvl2pPr>
      <a:lvl3pPr marL="11430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Arial" charset="0"/>
        </a:defRPr>
      </a:lvl3pPr>
      <a:lvl4pPr marL="16002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Arial" charset="0"/>
        </a:defRPr>
      </a:lvl4pPr>
      <a:lvl5pPr marL="20574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Arial" charset="0"/>
        </a:defRPr>
      </a:lvl5pPr>
      <a:lvl6pPr marL="25146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Arial" charset="0"/>
        </a:defRPr>
      </a:lvl6pPr>
      <a:lvl7pPr marL="29718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Arial" charset="0"/>
        </a:defRPr>
      </a:lvl7pPr>
      <a:lvl8pPr marL="34290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Arial" charset="0"/>
        </a:defRPr>
      </a:lvl8pPr>
      <a:lvl9pPr marL="38862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Arial" charset="0"/>
        </a:defRPr>
      </a:lvl9pPr>
    </p:titleStyle>
    <p:bodyStyle>
      <a:lvl1pPr marL="342900" indent="-342900" algn="l" defTabSz="457200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>
          <a:solidFill>
            <a:srgbClr val="000000"/>
          </a:solidFill>
          <a:latin typeface="+mn-lt"/>
          <a:cs typeface="+mn-cs"/>
        </a:defRPr>
      </a:lvl2pPr>
      <a:lvl3pPr marL="1143000" indent="-228600" algn="l" defTabSz="457200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000000"/>
          </a:solidFill>
          <a:latin typeface="+mn-lt"/>
          <a:cs typeface="+mn-cs"/>
        </a:defRPr>
      </a:lvl3pPr>
      <a:lvl4pPr marL="16002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4pPr>
      <a:lvl5pPr marL="20574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5pPr>
      <a:lvl6pPr marL="25146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6pPr>
      <a:lvl7pPr marL="29718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7pPr>
      <a:lvl8pPr marL="34290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8pPr>
      <a:lvl9pPr marL="38862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70C0"/>
            </a:gs>
            <a:gs pos="100000">
              <a:srgbClr val="FFEBFA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13"/>
          <a:srcRect r="9373"/>
          <a:stretch>
            <a:fillRect/>
          </a:stretch>
        </p:blipFill>
        <p:spPr bwMode="auto">
          <a:xfrm>
            <a:off x="0" y="0"/>
            <a:ext cx="6629400" cy="76993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2050" name="Text Box 2"/>
          <p:cNvSpPr txBox="1">
            <a:spLocks noChangeArrowheads="1"/>
          </p:cNvSpPr>
          <p:nvPr/>
        </p:nvSpPr>
        <p:spPr bwMode="auto">
          <a:xfrm>
            <a:off x="1371600" y="6553200"/>
            <a:ext cx="6248400" cy="27622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ts val="563"/>
              </a:spcBef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900">
                <a:solidFill>
                  <a:srgbClr val="000000"/>
                </a:solidFill>
              </a:rPr>
              <a:t>© Copyright 2012 Hidaya Trust (Pakistan) </a:t>
            </a:r>
            <a:r>
              <a:rPr lang="en-US" sz="1200">
                <a:solidFill>
                  <a:srgbClr val="000000"/>
                </a:solidFill>
              </a:rPr>
              <a:t>●</a:t>
            </a:r>
            <a:r>
              <a:rPr lang="en-US" sz="900">
                <a:solidFill>
                  <a:srgbClr val="000000"/>
                </a:solidFill>
              </a:rPr>
              <a:t> A Non-Profit Organization </a:t>
            </a:r>
            <a:r>
              <a:rPr lang="en-US" sz="1200">
                <a:solidFill>
                  <a:srgbClr val="000000"/>
                </a:solidFill>
              </a:rPr>
              <a:t>●</a:t>
            </a:r>
            <a:r>
              <a:rPr lang="en-US" sz="900">
                <a:solidFill>
                  <a:srgbClr val="000000"/>
                </a:solidFill>
              </a:rPr>
              <a:t> www.hidayatrust.org / www,histpk.org 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6781800" y="228600"/>
            <a:ext cx="2159000" cy="3048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2052" name="Rectangle 4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245225"/>
            <a:ext cx="2124075" cy="46672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>
              <a:buClrTx/>
              <a:buFontTx/>
              <a:buNone/>
              <a:tabLst>
                <a:tab pos="723900" algn="l"/>
                <a:tab pos="1447800" algn="l"/>
              </a:tabLst>
              <a:defRPr sz="1000">
                <a:solidFill>
                  <a:srgbClr val="000000"/>
                </a:solidFill>
                <a:latin typeface="Times New Roman" pitchFamily="16" charset="0"/>
              </a:defRPr>
            </a:lvl1pPr>
          </a:lstStyle>
          <a:p>
            <a:fld id="{39FE60B7-18FD-4E95-AB39-D7F3F783F2D5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3050"/>
            <a:ext cx="8220075" cy="1135063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title text format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4963"/>
            <a:ext cx="8220075" cy="4516437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outline text format</a:t>
            </a:r>
          </a:p>
          <a:p>
            <a:pPr lvl="1"/>
            <a:r>
              <a:rPr lang="en-GB" smtClean="0"/>
              <a:t>Second Outline Level</a:t>
            </a:r>
          </a:p>
          <a:p>
            <a:pPr lvl="2"/>
            <a:r>
              <a:rPr lang="en-GB" smtClean="0"/>
              <a:t>Third Outline Level</a:t>
            </a:r>
          </a:p>
          <a:p>
            <a:pPr lvl="3"/>
            <a:r>
              <a:rPr lang="en-GB" smtClean="0"/>
              <a:t>Fourth Outline Level</a:t>
            </a:r>
          </a:p>
          <a:p>
            <a:pPr lvl="4"/>
            <a:r>
              <a:rPr lang="en-GB" smtClean="0"/>
              <a:t>Fifth Outline Level</a:t>
            </a:r>
          </a:p>
          <a:p>
            <a:pPr lvl="4"/>
            <a:r>
              <a:rPr lang="en-GB" smtClean="0"/>
              <a:t>Sixth Outline Level</a:t>
            </a:r>
          </a:p>
          <a:p>
            <a:pPr lvl="4"/>
            <a:r>
              <a:rPr lang="en-GB" smtClean="0"/>
              <a:t>Seventh Outline Level</a:t>
            </a:r>
          </a:p>
          <a:p>
            <a:pPr lvl="4"/>
            <a:r>
              <a:rPr lang="en-GB" smtClean="0"/>
              <a:t>Eighth Outline Level</a:t>
            </a:r>
          </a:p>
          <a:p>
            <a:pPr lvl="4"/>
            <a:r>
              <a:rPr lang="en-GB" smtClean="0"/>
              <a:t>Ninth Outline Level</a:t>
            </a:r>
          </a:p>
        </p:txBody>
      </p:sp>
      <p:sp>
        <p:nvSpPr>
          <p:cNvPr id="8" name="TextBox 6"/>
          <p:cNvSpPr txBox="1"/>
          <p:nvPr userDrawn="1"/>
        </p:nvSpPr>
        <p:spPr>
          <a:xfrm>
            <a:off x="305282" y="6558061"/>
            <a:ext cx="10663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GB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742950" indent="-28575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r>
              <a:rPr lang="en-US" sz="1400" b="0" dirty="0" smtClean="0">
                <a:solidFill>
                  <a:schemeClr val="accent3">
                    <a:lumMod val="50000"/>
                  </a:schemeClr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M N </a:t>
            </a:r>
            <a:r>
              <a:rPr lang="en-US" sz="1400" b="0" dirty="0" err="1" smtClean="0">
                <a:solidFill>
                  <a:schemeClr val="accent3">
                    <a:lumMod val="50000"/>
                  </a:schemeClr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Jatt</a:t>
            </a:r>
            <a:endParaRPr lang="en-US" sz="1400" b="0" dirty="0">
              <a:solidFill>
                <a:schemeClr val="accent3">
                  <a:lumMod val="50000"/>
                </a:schemeClr>
              </a:solidFill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marL="742950" indent="-28575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Arial" charset="0"/>
        </a:defRPr>
      </a:lvl2pPr>
      <a:lvl3pPr marL="11430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Arial" charset="0"/>
        </a:defRPr>
      </a:lvl3pPr>
      <a:lvl4pPr marL="16002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Arial" charset="0"/>
        </a:defRPr>
      </a:lvl4pPr>
      <a:lvl5pPr marL="20574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Arial" charset="0"/>
        </a:defRPr>
      </a:lvl5pPr>
      <a:lvl6pPr marL="25146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Arial" charset="0"/>
        </a:defRPr>
      </a:lvl6pPr>
      <a:lvl7pPr marL="29718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Arial" charset="0"/>
        </a:defRPr>
      </a:lvl7pPr>
      <a:lvl8pPr marL="34290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Arial" charset="0"/>
        </a:defRPr>
      </a:lvl8pPr>
      <a:lvl9pPr marL="38862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Arial" charset="0"/>
        </a:defRPr>
      </a:lvl9pPr>
    </p:titleStyle>
    <p:bodyStyle>
      <a:lvl1pPr marL="342900" indent="-342900" algn="l" defTabSz="457200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>
          <a:solidFill>
            <a:srgbClr val="000000"/>
          </a:solidFill>
          <a:latin typeface="+mn-lt"/>
          <a:cs typeface="+mn-cs"/>
        </a:defRPr>
      </a:lvl2pPr>
      <a:lvl3pPr marL="1143000" indent="-228600" algn="l" defTabSz="457200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000000"/>
          </a:solidFill>
          <a:latin typeface="+mn-lt"/>
          <a:cs typeface="+mn-cs"/>
        </a:defRPr>
      </a:lvl3pPr>
      <a:lvl4pPr marL="16002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4pPr>
      <a:lvl5pPr marL="20574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5pPr>
      <a:lvl6pPr marL="25146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6pPr>
      <a:lvl7pPr marL="29718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7pPr>
      <a:lvl8pPr marL="34290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8pPr>
      <a:lvl9pPr marL="38862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4" Type="http://schemas.microsoft.com/office/2007/relationships/hdphoto" Target="../media/hdphoto1.wdp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3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70C0"/>
            </a:gs>
            <a:gs pos="100000">
              <a:srgbClr val="FFEBFA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447675" y="838200"/>
            <a:ext cx="8229600" cy="762000"/>
          </a:xfrm>
          <a:ln/>
        </p:spPr>
        <p:txBody>
          <a:bodyPr/>
          <a:lstStyle/>
          <a:p>
            <a:pPr eaLnBrk="1" hangingPunct="1"/>
            <a:r>
              <a:rPr lang="en-US" dirty="0"/>
              <a:t>Commands</a:t>
            </a:r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752600"/>
            <a:ext cx="8229600" cy="4816475"/>
          </a:xfrm>
          <a:ln/>
        </p:spPr>
        <p:txBody>
          <a:bodyPr/>
          <a:lstStyle/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err="1" smtClean="0"/>
              <a:t>ls</a:t>
            </a:r>
            <a:r>
              <a:rPr lang="en-US" sz="2800" dirty="0" smtClean="0"/>
              <a:t> </a:t>
            </a:r>
          </a:p>
          <a:p>
            <a:pPr marL="1247775" lvl="4" indent="-333375">
              <a:spcBef>
                <a:spcPts val="800"/>
              </a:spcBef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400" dirty="0"/>
              <a:t>Lists the information about files and directories.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800" dirty="0" smtClean="0"/>
              <a:t>Syntax</a:t>
            </a:r>
            <a:endParaRPr lang="en-US" sz="2800" dirty="0"/>
          </a:p>
          <a:p>
            <a:pPr lvl="2" eaLnBrk="1" hangingPunct="1">
              <a:buFont typeface="Arial" panose="020B0604020202020204" pitchFamily="34" charset="0"/>
              <a:buChar char="•"/>
            </a:pPr>
            <a:r>
              <a:rPr lang="en-US" dirty="0" err="1"/>
              <a:t>ls</a:t>
            </a:r>
            <a:r>
              <a:rPr lang="en-US" dirty="0"/>
              <a:t> </a:t>
            </a:r>
            <a:r>
              <a:rPr lang="en-US" i="1" dirty="0"/>
              <a:t>directory-name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800" dirty="0"/>
              <a:t>Options</a:t>
            </a:r>
          </a:p>
          <a:p>
            <a:pPr lvl="2" eaLnBrk="1" hangingPunct="1">
              <a:buFont typeface="Arial" panose="020B0604020202020204" pitchFamily="34" charset="0"/>
              <a:buChar char="•"/>
            </a:pPr>
            <a:r>
              <a:rPr lang="en-US" dirty="0" err="1"/>
              <a:t>ls</a:t>
            </a:r>
            <a:r>
              <a:rPr lang="en-US" dirty="0"/>
              <a:t>  –l		(long form)</a:t>
            </a:r>
          </a:p>
          <a:p>
            <a:pPr lvl="2" eaLnBrk="1" hangingPunct="1">
              <a:buFont typeface="Arial" panose="020B0604020202020204" pitchFamily="34" charset="0"/>
              <a:buChar char="•"/>
            </a:pPr>
            <a:r>
              <a:rPr lang="en-US" dirty="0" err="1"/>
              <a:t>ls</a:t>
            </a:r>
            <a:r>
              <a:rPr lang="en-US" dirty="0"/>
              <a:t>  –</a:t>
            </a:r>
            <a:r>
              <a:rPr lang="en-US" dirty="0" err="1"/>
              <a:t>lh</a:t>
            </a:r>
            <a:r>
              <a:rPr lang="en-US" dirty="0"/>
              <a:t>	(long and human readable form)	  </a:t>
            </a:r>
          </a:p>
          <a:p>
            <a:pPr lvl="2" eaLnBrk="1" hangingPunct="1">
              <a:buFont typeface="Arial" panose="020B0604020202020204" pitchFamily="34" charset="0"/>
              <a:buChar char="•"/>
            </a:pPr>
            <a:r>
              <a:rPr lang="en-US" dirty="0" err="1"/>
              <a:t>ls</a:t>
            </a:r>
            <a:r>
              <a:rPr lang="en-US" dirty="0"/>
              <a:t>  –a  	(lists all files, also hidden files)</a:t>
            </a:r>
          </a:p>
          <a:p>
            <a:pPr lvl="2" eaLnBrk="1" hangingPunct="1">
              <a:buFont typeface="Arial" panose="020B0604020202020204" pitchFamily="34" charset="0"/>
              <a:buChar char="•"/>
            </a:pPr>
            <a:r>
              <a:rPr lang="en-US" dirty="0" err="1"/>
              <a:t>ls</a:t>
            </a:r>
            <a:r>
              <a:rPr lang="en-US" dirty="0"/>
              <a:t>  –t  	(sort by time)</a:t>
            </a:r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endParaRPr lang="en-US" sz="2800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442ED603-2DC6-4E26-B8FE-462ED418EBFC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937127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447675" y="838200"/>
            <a:ext cx="8229600" cy="762000"/>
          </a:xfrm>
          <a:ln/>
        </p:spPr>
        <p:txBody>
          <a:bodyPr/>
          <a:lstStyle/>
          <a:p>
            <a:pPr eaLnBrk="1" hangingPunct="1"/>
            <a:r>
              <a:rPr lang="en-US" dirty="0"/>
              <a:t>Commands</a:t>
            </a:r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752600"/>
            <a:ext cx="8229600" cy="4816475"/>
          </a:xfrm>
          <a:ln/>
        </p:spPr>
        <p:txBody>
          <a:bodyPr/>
          <a:lstStyle/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smtClean="0"/>
              <a:t>File symbols which lists using </a:t>
            </a:r>
            <a:r>
              <a:rPr lang="en-US" sz="2800" dirty="0" err="1" smtClean="0"/>
              <a:t>ls</a:t>
            </a:r>
            <a:r>
              <a:rPr lang="en-US" sz="2800" dirty="0" smtClean="0"/>
              <a:t> command.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442ED603-2DC6-4E26-B8FE-462ED418EBFC}" type="slidenum">
              <a:rPr lang="en-US" smtClean="0"/>
              <a:pPr/>
              <a:t>11</a:t>
            </a:fld>
            <a:endParaRPr lang="en-US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2165561"/>
              </p:ext>
            </p:extLst>
          </p:nvPr>
        </p:nvGraphicFramePr>
        <p:xfrm>
          <a:off x="1066800" y="2286000"/>
          <a:ext cx="6858000" cy="3657600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3429000"/>
                <a:gridCol w="3429000"/>
              </a:tblGrid>
              <a:tr h="46990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Symbol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Meaning</a:t>
                      </a:r>
                      <a:endParaRPr lang="en-US" sz="2800" dirty="0"/>
                    </a:p>
                  </a:txBody>
                  <a:tcPr/>
                </a:tc>
              </a:tr>
              <a:tr h="5486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-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dirty="0" smtClean="0"/>
                        <a:t>File</a:t>
                      </a:r>
                      <a:endParaRPr lang="en-US" sz="2800" dirty="0"/>
                    </a:p>
                  </a:txBody>
                  <a:tcPr/>
                </a:tc>
              </a:tr>
              <a:tr h="469900">
                <a:tc>
                  <a:txBody>
                    <a:bodyPr/>
                    <a:lstStyle/>
                    <a:p>
                      <a:pPr algn="ctr"/>
                      <a:r>
                        <a:rPr lang="en-US" sz="2800" baseline="0" dirty="0" smtClean="0"/>
                        <a:t>b </a:t>
                      </a:r>
                      <a:r>
                        <a:rPr lang="en-US" sz="2800" dirty="0" smtClean="0"/>
                        <a:t> 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dirty="0" smtClean="0"/>
                        <a:t>Block</a:t>
                      </a:r>
                      <a:r>
                        <a:rPr lang="en-US" sz="2800" baseline="0" dirty="0" smtClean="0"/>
                        <a:t> Device</a:t>
                      </a:r>
                      <a:endParaRPr lang="en-US" sz="2800" dirty="0"/>
                    </a:p>
                  </a:txBody>
                  <a:tcPr/>
                </a:tc>
              </a:tr>
              <a:tr h="46990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c</a:t>
                      </a:r>
                      <a:r>
                        <a:rPr lang="en-US" sz="2800" baseline="0" dirty="0" smtClean="0"/>
                        <a:t> </a:t>
                      </a:r>
                      <a:r>
                        <a:rPr lang="en-US" sz="2800" dirty="0" smtClean="0"/>
                        <a:t> 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dirty="0" smtClean="0"/>
                        <a:t>Special File</a:t>
                      </a:r>
                      <a:endParaRPr lang="en-US" sz="2800" dirty="0"/>
                    </a:p>
                  </a:txBody>
                  <a:tcPr/>
                </a:tc>
              </a:tr>
              <a:tr h="46990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d 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dirty="0" smtClean="0"/>
                        <a:t>Directory</a:t>
                      </a:r>
                      <a:endParaRPr lang="en-US" sz="2800" dirty="0"/>
                    </a:p>
                  </a:txBody>
                  <a:tcPr/>
                </a:tc>
              </a:tr>
              <a:tr h="469900">
                <a:tc>
                  <a:txBody>
                    <a:bodyPr/>
                    <a:lstStyle/>
                    <a:p>
                      <a:pPr algn="ctr"/>
                      <a:r>
                        <a:rPr lang="en-US" sz="2800" baseline="0" dirty="0" smtClean="0"/>
                        <a:t>l 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dirty="0" smtClean="0"/>
                        <a:t>Link </a:t>
                      </a:r>
                      <a:endParaRPr lang="en-US" sz="2800" dirty="0"/>
                    </a:p>
                  </a:txBody>
                  <a:tcPr/>
                </a:tc>
              </a:tr>
              <a:tr h="46990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s  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smtClean="0"/>
                        <a:t>Socket File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574948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447675" y="838200"/>
            <a:ext cx="8229600" cy="762000"/>
          </a:xfrm>
          <a:ln/>
        </p:spPr>
        <p:txBody>
          <a:bodyPr/>
          <a:lstStyle/>
          <a:p>
            <a:pPr eaLnBrk="1" hangingPunct="1"/>
            <a:r>
              <a:rPr lang="en-US" dirty="0"/>
              <a:t>Commands</a:t>
            </a:r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752600"/>
            <a:ext cx="8229600" cy="4816475"/>
          </a:xfrm>
          <a:ln/>
        </p:spPr>
        <p:txBody>
          <a:bodyPr/>
          <a:lstStyle/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smtClean="0"/>
              <a:t>Text area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442ED603-2DC6-4E26-B8FE-462ED418EBFC}" type="slidenum">
              <a:rPr lang="en-US" smtClean="0"/>
              <a:pPr/>
              <a:t>12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2000"/>
            <a:ext cx="9157251" cy="5791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98407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447675" y="838200"/>
            <a:ext cx="8229600" cy="762000"/>
          </a:xfrm>
          <a:ln/>
        </p:spPr>
        <p:txBody>
          <a:bodyPr/>
          <a:lstStyle/>
          <a:p>
            <a:pPr eaLnBrk="1" hangingPunct="1"/>
            <a:r>
              <a:rPr lang="en-US" dirty="0"/>
              <a:t>Commands</a:t>
            </a:r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752600"/>
            <a:ext cx="8229600" cy="4816475"/>
          </a:xfrm>
          <a:ln/>
        </p:spPr>
        <p:txBody>
          <a:bodyPr/>
          <a:lstStyle/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smtClean="0"/>
              <a:t>cd  </a:t>
            </a:r>
          </a:p>
          <a:p>
            <a:pPr marL="1247775" lvl="4" indent="-333375">
              <a:spcBef>
                <a:spcPts val="800"/>
              </a:spcBef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400" dirty="0" smtClean="0"/>
              <a:t>Command use to change working directory.  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800" dirty="0"/>
              <a:t>Syntax</a:t>
            </a:r>
          </a:p>
          <a:p>
            <a:pPr lvl="2" eaLnBrk="1" hangingPunct="1">
              <a:buFont typeface="Arial" panose="020B0604020202020204" pitchFamily="34" charset="0"/>
              <a:buChar char="•"/>
            </a:pPr>
            <a:r>
              <a:rPr lang="en-US" dirty="0"/>
              <a:t>cd  </a:t>
            </a:r>
            <a:r>
              <a:rPr lang="en-US" i="1" dirty="0"/>
              <a:t> /path/directory-name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800" dirty="0"/>
              <a:t>Options</a:t>
            </a:r>
            <a:r>
              <a:rPr lang="en-US" dirty="0"/>
              <a:t> </a:t>
            </a:r>
          </a:p>
          <a:p>
            <a:pPr lvl="2" eaLnBrk="1" hangingPunct="1">
              <a:buFont typeface="Arial" panose="020B0604020202020204" pitchFamily="34" charset="0"/>
              <a:buChar char="•"/>
            </a:pPr>
            <a:r>
              <a:rPr lang="en-US" dirty="0"/>
              <a:t>cd -      </a:t>
            </a:r>
            <a:r>
              <a:rPr lang="en-US" sz="2000" dirty="0"/>
              <a:t>(Jump to old working directory)</a:t>
            </a:r>
          </a:p>
          <a:p>
            <a:pPr lvl="2" eaLnBrk="1" hangingPunct="1">
              <a:buFont typeface="Arial" panose="020B0604020202020204" pitchFamily="34" charset="0"/>
              <a:buChar char="•"/>
            </a:pPr>
            <a:r>
              <a:rPr lang="en-US" dirty="0"/>
              <a:t>cd </a:t>
            </a:r>
            <a:r>
              <a:rPr lang="en-US" dirty="0" smtClean="0"/>
              <a:t>OR cd ~     </a:t>
            </a:r>
            <a:r>
              <a:rPr lang="en-US" sz="2000" dirty="0"/>
              <a:t>(Jump to home directory of login user)</a:t>
            </a:r>
          </a:p>
          <a:p>
            <a:pPr lvl="2" eaLnBrk="1" hangingPunct="1">
              <a:buFont typeface="Arial" panose="020B0604020202020204" pitchFamily="34" charset="0"/>
              <a:buChar char="•"/>
            </a:pPr>
            <a:r>
              <a:rPr lang="en-US" dirty="0"/>
              <a:t>cd ..     </a:t>
            </a:r>
            <a:r>
              <a:rPr lang="en-US" sz="2000" dirty="0"/>
              <a:t>(Jump to parent directory of current </a:t>
            </a:r>
            <a:r>
              <a:rPr lang="en-US" sz="2000" dirty="0" err="1"/>
              <a:t>woking</a:t>
            </a:r>
            <a:r>
              <a:rPr lang="en-US" sz="2000" dirty="0"/>
              <a:t> directory)</a:t>
            </a:r>
          </a:p>
          <a:p>
            <a:pPr lvl="2" eaLnBrk="1" hangingPunct="1">
              <a:buFont typeface="Arial" panose="020B0604020202020204" pitchFamily="34" charset="0"/>
              <a:buChar char="•"/>
            </a:pPr>
            <a:r>
              <a:rPr lang="en-US" dirty="0"/>
              <a:t>cd ../..  </a:t>
            </a:r>
            <a:r>
              <a:rPr lang="en-US" sz="2000" dirty="0"/>
              <a:t>(Same as </a:t>
            </a:r>
            <a:r>
              <a:rPr lang="en-US" sz="2000" b="1" dirty="0"/>
              <a:t>cd.. </a:t>
            </a:r>
            <a:r>
              <a:rPr lang="en-US" sz="2000" dirty="0"/>
              <a:t>But jump two step back)</a:t>
            </a:r>
            <a:endParaRPr lang="en-US" dirty="0"/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endParaRPr lang="en-US" sz="2800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442ED603-2DC6-4E26-B8FE-462ED418EBFC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763919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447675" y="838200"/>
            <a:ext cx="8229600" cy="762000"/>
          </a:xfrm>
          <a:ln/>
        </p:spPr>
        <p:txBody>
          <a:bodyPr/>
          <a:lstStyle/>
          <a:p>
            <a:pPr eaLnBrk="1" hangingPunct="1"/>
            <a:r>
              <a:rPr lang="en-US" dirty="0"/>
              <a:t>Commands</a:t>
            </a:r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752600"/>
            <a:ext cx="8229600" cy="4816475"/>
          </a:xfrm>
          <a:ln/>
        </p:spPr>
        <p:txBody>
          <a:bodyPr/>
          <a:lstStyle/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err="1"/>
              <a:t>p</a:t>
            </a:r>
            <a:r>
              <a:rPr lang="en-US" sz="2800" dirty="0" err="1" smtClean="0"/>
              <a:t>wd</a:t>
            </a:r>
            <a:r>
              <a:rPr lang="en-US" sz="2800" dirty="0" smtClean="0"/>
              <a:t>  </a:t>
            </a:r>
          </a:p>
          <a:p>
            <a:pPr marL="1247775" lvl="4" indent="-333375">
              <a:spcBef>
                <a:spcPts val="800"/>
              </a:spcBef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400" dirty="0"/>
              <a:t>Print the name of current working </a:t>
            </a:r>
            <a:r>
              <a:rPr lang="en-US" sz="2400" dirty="0" smtClean="0"/>
              <a:t>directory.</a:t>
            </a:r>
          </a:p>
          <a:p>
            <a:pPr marL="790575" lvl="3" indent="-333375">
              <a:spcBef>
                <a:spcPts val="800"/>
              </a:spcBef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endParaRPr lang="en-US" sz="2400" dirty="0"/>
          </a:p>
          <a:p>
            <a:pPr eaLnBrk="1" hangingPunct="1">
              <a:buFont typeface="Times New Roman" panose="02020603050405020304" pitchFamily="18" charset="0"/>
              <a:buChar char="•"/>
            </a:pPr>
            <a:r>
              <a:rPr lang="en-US" sz="2800" dirty="0"/>
              <a:t>Syntax</a:t>
            </a:r>
            <a:r>
              <a:rPr lang="en-US" dirty="0"/>
              <a:t> </a:t>
            </a:r>
          </a:p>
          <a:p>
            <a:pPr lvl="2" eaLnBrk="1" hangingPunct="1">
              <a:buFont typeface="Times New Roman" panose="02020603050405020304" pitchFamily="18" charset="0"/>
              <a:buChar char="•"/>
            </a:pPr>
            <a:r>
              <a:rPr lang="en-US" dirty="0" err="1"/>
              <a:t>pwd</a:t>
            </a:r>
            <a:endParaRPr lang="en-US" dirty="0"/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endParaRPr lang="en-US" sz="2800" dirty="0"/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endParaRPr lang="en-US" sz="2800" dirty="0" smtClean="0"/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endParaRPr lang="en-US" sz="2800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442ED603-2DC6-4E26-B8FE-462ED418EBFC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574934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447675" y="838200"/>
            <a:ext cx="8229600" cy="762000"/>
          </a:xfrm>
          <a:ln/>
        </p:spPr>
        <p:txBody>
          <a:bodyPr/>
          <a:lstStyle/>
          <a:p>
            <a:pPr eaLnBrk="1" hangingPunct="1"/>
            <a:r>
              <a:rPr lang="en-US" dirty="0"/>
              <a:t>Commands</a:t>
            </a:r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752600"/>
            <a:ext cx="8229600" cy="4816475"/>
          </a:xfrm>
          <a:ln/>
        </p:spPr>
        <p:txBody>
          <a:bodyPr/>
          <a:lstStyle/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err="1" smtClean="0"/>
              <a:t>mkdir</a:t>
            </a:r>
            <a:endParaRPr lang="en-US" sz="2800" dirty="0" smtClean="0"/>
          </a:p>
          <a:p>
            <a:pPr lvl="2" eaLnBrk="1" hangingPunct="1">
              <a:buFont typeface="Arial" panose="020B0604020202020204" pitchFamily="34" charset="0"/>
              <a:buChar char="•"/>
            </a:pPr>
            <a:r>
              <a:rPr lang="en-US" dirty="0"/>
              <a:t>To create a new directory</a:t>
            </a:r>
            <a:r>
              <a:rPr lang="en-US" dirty="0" smtClean="0"/>
              <a:t>.</a:t>
            </a:r>
            <a:endParaRPr lang="en-US" dirty="0"/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800" dirty="0"/>
              <a:t>Syntax</a:t>
            </a:r>
            <a:r>
              <a:rPr lang="en-US" dirty="0"/>
              <a:t> </a:t>
            </a:r>
          </a:p>
          <a:p>
            <a:pPr lvl="2" eaLnBrk="1" hangingPunct="1">
              <a:buFont typeface="Arial" panose="020B0604020202020204" pitchFamily="34" charset="0"/>
              <a:buChar char="•"/>
            </a:pPr>
            <a:r>
              <a:rPr lang="en-US" dirty="0" err="1"/>
              <a:t>mkdir</a:t>
            </a:r>
            <a:r>
              <a:rPr lang="en-US" dirty="0"/>
              <a:t>  </a:t>
            </a:r>
            <a:r>
              <a:rPr lang="en-US" i="1" dirty="0"/>
              <a:t>directory-name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800" dirty="0"/>
              <a:t>Options </a:t>
            </a:r>
          </a:p>
          <a:p>
            <a:pPr lvl="2" eaLnBrk="1" hangingPunct="1">
              <a:buFont typeface="Arial" panose="020B0604020202020204" pitchFamily="34" charset="0"/>
              <a:buChar char="•"/>
            </a:pPr>
            <a:r>
              <a:rPr lang="en-US" dirty="0" err="1"/>
              <a:t>mkdir</a:t>
            </a:r>
            <a:r>
              <a:rPr lang="en-US" dirty="0"/>
              <a:t>   -p    </a:t>
            </a:r>
            <a:r>
              <a:rPr lang="en-US" sz="2000" dirty="0"/>
              <a:t>(to make parent directory as we have needed)</a:t>
            </a:r>
            <a:endParaRPr lang="en-US" dirty="0"/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endParaRPr lang="en-US" sz="2800" dirty="0"/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endParaRPr lang="en-US" sz="2800" dirty="0" smtClean="0"/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endParaRPr lang="en-US" sz="2800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442ED603-2DC6-4E26-B8FE-462ED418EBFC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292340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447675" y="838200"/>
            <a:ext cx="8229600" cy="762000"/>
          </a:xfrm>
          <a:ln/>
        </p:spPr>
        <p:txBody>
          <a:bodyPr/>
          <a:lstStyle/>
          <a:p>
            <a:pPr eaLnBrk="1" hangingPunct="1"/>
            <a:r>
              <a:rPr lang="en-US" dirty="0"/>
              <a:t>Commands</a:t>
            </a:r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752600"/>
            <a:ext cx="8229600" cy="4816475"/>
          </a:xfrm>
          <a:ln/>
        </p:spPr>
        <p:txBody>
          <a:bodyPr/>
          <a:lstStyle/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err="1" smtClean="0"/>
              <a:t>rmdir</a:t>
            </a:r>
            <a:r>
              <a:rPr lang="en-US" sz="2800" dirty="0" smtClean="0"/>
              <a:t> </a:t>
            </a:r>
          </a:p>
          <a:p>
            <a:pPr lvl="2" eaLnBrk="1" hangingPunct="1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dirty="0"/>
              <a:t>To remove empty directory.</a:t>
            </a: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ClrTx/>
              <a:buSzTx/>
              <a:buFontTx/>
              <a:buNone/>
            </a:pPr>
            <a:endParaRPr lang="en-US" i="1" dirty="0"/>
          </a:p>
          <a:p>
            <a:pPr eaLnBrk="1" hangingPunct="1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2800" dirty="0"/>
              <a:t>Syntax </a:t>
            </a:r>
          </a:p>
          <a:p>
            <a:pPr lvl="2" eaLnBrk="1" hangingPunct="1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dirty="0" err="1" smtClean="0"/>
              <a:t>rmdir</a:t>
            </a:r>
            <a:r>
              <a:rPr lang="en-US" dirty="0" smtClean="0"/>
              <a:t>   </a:t>
            </a:r>
            <a:r>
              <a:rPr lang="en-US" i="1" dirty="0" err="1"/>
              <a:t>dir</a:t>
            </a:r>
            <a:r>
              <a:rPr lang="en-US" i="1" dirty="0"/>
              <a:t>-name</a:t>
            </a:r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endParaRPr lang="en-US" sz="2800" dirty="0"/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endParaRPr lang="en-US" sz="2800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442ED603-2DC6-4E26-B8FE-462ED418EBFC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767905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447675" y="838200"/>
            <a:ext cx="8229600" cy="762000"/>
          </a:xfrm>
          <a:ln/>
        </p:spPr>
        <p:txBody>
          <a:bodyPr/>
          <a:lstStyle/>
          <a:p>
            <a:pPr eaLnBrk="1" hangingPunct="1"/>
            <a:r>
              <a:rPr lang="en-US" dirty="0"/>
              <a:t>Commands</a:t>
            </a:r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752600"/>
            <a:ext cx="8229600" cy="4816475"/>
          </a:xfrm>
          <a:ln/>
        </p:spPr>
        <p:txBody>
          <a:bodyPr/>
          <a:lstStyle/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/>
              <a:t>t</a:t>
            </a:r>
            <a:r>
              <a:rPr lang="en-US" sz="2800" dirty="0" smtClean="0"/>
              <a:t>ouch  </a:t>
            </a:r>
          </a:p>
          <a:p>
            <a:pPr lvl="2" eaLnBrk="1" hangingPunct="1">
              <a:buFont typeface="Arial" panose="020B0604020202020204" pitchFamily="34" charset="0"/>
              <a:buChar char="•"/>
            </a:pPr>
            <a:r>
              <a:rPr lang="en-US" dirty="0"/>
              <a:t>To create an empty file.</a:t>
            </a:r>
          </a:p>
          <a:p>
            <a:pPr lvl="2" eaLnBrk="1" hangingPunct="1">
              <a:buFont typeface="Arial" panose="020B0604020202020204" pitchFamily="34" charset="0"/>
              <a:buChar char="•"/>
            </a:pPr>
            <a:r>
              <a:rPr lang="en-US" dirty="0"/>
              <a:t>To update the access and modification time of existing file or directory.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800" dirty="0"/>
              <a:t>Syntax</a:t>
            </a:r>
            <a:r>
              <a:rPr lang="en-US" dirty="0"/>
              <a:t> </a:t>
            </a:r>
          </a:p>
          <a:p>
            <a:pPr lvl="2" eaLnBrk="1" hangingPunct="1">
              <a:buFont typeface="Arial" panose="020B0604020202020204" pitchFamily="34" charset="0"/>
              <a:buChar char="•"/>
            </a:pPr>
            <a:r>
              <a:rPr lang="en-US" dirty="0"/>
              <a:t>touch </a:t>
            </a:r>
            <a:r>
              <a:rPr lang="en-US" i="1" dirty="0"/>
              <a:t> file-name</a:t>
            </a:r>
          </a:p>
          <a:p>
            <a:pPr lvl="2" eaLnBrk="1" hangingPunct="1">
              <a:buFont typeface="Arial" panose="020B0604020202020204" pitchFamily="34" charset="0"/>
              <a:buChar char="•"/>
            </a:pPr>
            <a:r>
              <a:rPr lang="en-US" dirty="0"/>
              <a:t>touch  </a:t>
            </a:r>
            <a:r>
              <a:rPr lang="en-US" i="1" dirty="0" err="1"/>
              <a:t>dir</a:t>
            </a:r>
            <a:r>
              <a:rPr lang="en-US" i="1" dirty="0"/>
              <a:t>-name</a:t>
            </a:r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endParaRPr lang="en-US" sz="2800" dirty="0"/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endParaRPr lang="en-US" sz="2800" dirty="0" smtClean="0"/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endParaRPr lang="en-US" sz="2800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442ED603-2DC6-4E26-B8FE-462ED418EBFC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622251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447675" y="838200"/>
            <a:ext cx="8229600" cy="762000"/>
          </a:xfrm>
          <a:ln/>
        </p:spPr>
        <p:txBody>
          <a:bodyPr/>
          <a:lstStyle/>
          <a:p>
            <a:pPr eaLnBrk="1" hangingPunct="1"/>
            <a:r>
              <a:rPr lang="en-US" dirty="0"/>
              <a:t>Commands</a:t>
            </a:r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752600"/>
            <a:ext cx="8229600" cy="4816475"/>
          </a:xfrm>
          <a:ln/>
        </p:spPr>
        <p:txBody>
          <a:bodyPr/>
          <a:lstStyle/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/>
              <a:t>s</a:t>
            </a:r>
            <a:r>
              <a:rPr lang="en-US" sz="2800" dirty="0" smtClean="0"/>
              <a:t>tat  </a:t>
            </a:r>
          </a:p>
          <a:p>
            <a:pPr lvl="2" eaLnBrk="1" hangingPunct="1">
              <a:buFont typeface="Arial" panose="020B0604020202020204" pitchFamily="34" charset="0"/>
              <a:buChar char="•"/>
            </a:pPr>
            <a:r>
              <a:rPr lang="en-US" dirty="0"/>
              <a:t>To view the status of a </a:t>
            </a:r>
            <a:r>
              <a:rPr lang="en-US" dirty="0" smtClean="0"/>
              <a:t>file or directory.</a:t>
            </a:r>
          </a:p>
          <a:p>
            <a:pPr lvl="2" eaLnBrk="1" hangingPunct="1">
              <a:buFont typeface="Arial" panose="020B0604020202020204" pitchFamily="34" charset="0"/>
              <a:buChar char="•"/>
            </a:pPr>
            <a:endParaRPr lang="en-US" dirty="0"/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800" dirty="0"/>
              <a:t>Syntax </a:t>
            </a:r>
          </a:p>
          <a:p>
            <a:pPr lvl="2" eaLnBrk="1" hangingPunct="1">
              <a:buFont typeface="Arial" panose="020B0604020202020204" pitchFamily="34" charset="0"/>
              <a:buChar char="•"/>
            </a:pPr>
            <a:r>
              <a:rPr lang="en-US" dirty="0"/>
              <a:t>stat </a:t>
            </a:r>
            <a:r>
              <a:rPr lang="en-US" i="1" dirty="0"/>
              <a:t> file-name</a:t>
            </a:r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endParaRPr lang="en-US" sz="2800" dirty="0"/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endParaRPr lang="en-US" sz="2800" dirty="0" smtClean="0"/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endParaRPr lang="en-US" sz="2800" dirty="0"/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endParaRPr lang="en-US" sz="2800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442ED603-2DC6-4E26-B8FE-462ED418EBFC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642258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447675" y="838200"/>
            <a:ext cx="8229600" cy="762000"/>
          </a:xfrm>
          <a:ln/>
        </p:spPr>
        <p:txBody>
          <a:bodyPr/>
          <a:lstStyle/>
          <a:p>
            <a:pPr eaLnBrk="1" hangingPunct="1"/>
            <a:r>
              <a:rPr lang="en-US" dirty="0"/>
              <a:t>Commands</a:t>
            </a:r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752600"/>
            <a:ext cx="8229600" cy="4816475"/>
          </a:xfrm>
          <a:ln/>
        </p:spPr>
        <p:txBody>
          <a:bodyPr/>
          <a:lstStyle/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smtClean="0"/>
              <a:t>file  </a:t>
            </a:r>
          </a:p>
          <a:p>
            <a:pPr lvl="2" eaLnBrk="1" hangingPunct="1">
              <a:buFont typeface="Times New Roman" panose="02020603050405020304" pitchFamily="18" charset="0"/>
              <a:buChar char="•"/>
            </a:pPr>
            <a:r>
              <a:rPr lang="en-US" dirty="0" smtClean="0"/>
              <a:t>This command is used to determine a file’s file type.</a:t>
            </a:r>
          </a:p>
          <a:p>
            <a:pPr lvl="2" eaLnBrk="1" hangingPunct="1">
              <a:buFont typeface="Times New Roman" panose="02020603050405020304" pitchFamily="18" charset="0"/>
              <a:buChar char="•"/>
            </a:pPr>
            <a:endParaRPr lang="en-US" dirty="0"/>
          </a:p>
          <a:p>
            <a:pPr eaLnBrk="1" hangingPunct="1">
              <a:buFont typeface="Times New Roman" panose="02020603050405020304" pitchFamily="18" charset="0"/>
              <a:buChar char="•"/>
            </a:pPr>
            <a:r>
              <a:rPr lang="en-US" sz="2800" dirty="0" err="1"/>
              <a:t>Synatx</a:t>
            </a:r>
            <a:endParaRPr lang="en-US" sz="2800" dirty="0"/>
          </a:p>
          <a:p>
            <a:pPr lvl="2" eaLnBrk="1" hangingPunct="1">
              <a:buFont typeface="Times New Roman" panose="02020603050405020304" pitchFamily="18" charset="0"/>
              <a:buChar char="•"/>
            </a:pPr>
            <a:r>
              <a:rPr lang="en-US" dirty="0" smtClean="0"/>
              <a:t>file  </a:t>
            </a:r>
            <a:r>
              <a:rPr lang="en-US" i="1" dirty="0"/>
              <a:t>file-name</a:t>
            </a:r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endParaRPr lang="en-US" sz="28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442ED603-2DC6-4E26-B8FE-462ED418EBFC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670357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70C0"/>
            </a:gs>
            <a:gs pos="100000">
              <a:srgbClr val="FFEBFA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533400" y="3962400"/>
            <a:ext cx="8229600" cy="1246188"/>
          </a:xfrm>
          <a:ln/>
        </p:spPr>
        <p:txBody>
          <a:bodyPr/>
          <a:lstStyle/>
          <a:p>
            <a:pPr eaLnBrk="1" hangingPunct="1"/>
            <a:r>
              <a:rPr lang="en-US" dirty="0"/>
              <a:t>Shell Commands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442ED603-2DC6-4E26-B8FE-462ED418EBFC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447675" y="838200"/>
            <a:ext cx="8229600" cy="762000"/>
          </a:xfrm>
          <a:ln/>
        </p:spPr>
        <p:txBody>
          <a:bodyPr/>
          <a:lstStyle/>
          <a:p>
            <a:pPr eaLnBrk="1" hangingPunct="1"/>
            <a:r>
              <a:rPr lang="en-US" dirty="0"/>
              <a:t>Commands</a:t>
            </a:r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752600"/>
            <a:ext cx="8229600" cy="4816475"/>
          </a:xfrm>
          <a:ln/>
        </p:spPr>
        <p:txBody>
          <a:bodyPr/>
          <a:lstStyle/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err="1" smtClean="0"/>
              <a:t>rm</a:t>
            </a:r>
            <a:r>
              <a:rPr lang="en-US" sz="2800" dirty="0" smtClean="0"/>
              <a:t>  </a:t>
            </a:r>
          </a:p>
          <a:p>
            <a:pPr lvl="2" eaLnBrk="1" hangingPunct="1">
              <a:buFont typeface="Times New Roman" panose="02020603050405020304" pitchFamily="18" charset="0"/>
              <a:buChar char="•"/>
            </a:pPr>
            <a:r>
              <a:rPr lang="en-US" dirty="0"/>
              <a:t>To remove file or directory.</a:t>
            </a:r>
          </a:p>
          <a:p>
            <a:pPr eaLnBrk="1" hangingPunct="1">
              <a:buFont typeface="Times New Roman" panose="02020603050405020304" pitchFamily="18" charset="0"/>
              <a:buChar char="•"/>
            </a:pPr>
            <a:r>
              <a:rPr lang="en-US" sz="2800" dirty="0" err="1"/>
              <a:t>Synatx</a:t>
            </a:r>
            <a:endParaRPr lang="en-US" sz="2800" dirty="0"/>
          </a:p>
          <a:p>
            <a:pPr lvl="2" eaLnBrk="1" hangingPunct="1">
              <a:buFont typeface="Times New Roman" panose="02020603050405020304" pitchFamily="18" charset="0"/>
              <a:buChar char="•"/>
            </a:pPr>
            <a:r>
              <a:rPr lang="en-US" dirty="0" err="1"/>
              <a:t>rm</a:t>
            </a:r>
            <a:r>
              <a:rPr lang="en-US" dirty="0"/>
              <a:t>  </a:t>
            </a:r>
            <a:r>
              <a:rPr lang="en-US" dirty="0" smtClean="0"/>
              <a:t> </a:t>
            </a:r>
            <a:r>
              <a:rPr lang="en-US" i="1" dirty="0" smtClean="0"/>
              <a:t>file-name</a:t>
            </a:r>
            <a:endParaRPr lang="en-US" i="1" dirty="0"/>
          </a:p>
          <a:p>
            <a:pPr lvl="2" eaLnBrk="1" hangingPunct="1">
              <a:buFont typeface="Times New Roman" panose="02020603050405020304" pitchFamily="18" charset="0"/>
              <a:buChar char="•"/>
            </a:pPr>
            <a:r>
              <a:rPr lang="en-US" dirty="0" err="1"/>
              <a:t>rm</a:t>
            </a:r>
            <a:r>
              <a:rPr lang="en-US" dirty="0"/>
              <a:t>  -r  </a:t>
            </a:r>
            <a:r>
              <a:rPr lang="en-US" dirty="0" smtClean="0"/>
              <a:t> </a:t>
            </a:r>
            <a:r>
              <a:rPr lang="en-US" i="1" dirty="0" err="1" smtClean="0"/>
              <a:t>dir</a:t>
            </a:r>
            <a:r>
              <a:rPr lang="en-US" i="1" dirty="0" smtClean="0"/>
              <a:t>-name</a:t>
            </a:r>
            <a:endParaRPr lang="en-US" i="1" dirty="0"/>
          </a:p>
          <a:p>
            <a:pPr eaLnBrk="1" hangingPunct="1">
              <a:buFont typeface="Times New Roman" panose="02020603050405020304" pitchFamily="18" charset="0"/>
              <a:buChar char="•"/>
            </a:pPr>
            <a:r>
              <a:rPr lang="en-US" sz="2800" dirty="0"/>
              <a:t>Options</a:t>
            </a:r>
          </a:p>
          <a:p>
            <a:pPr lvl="2" eaLnBrk="1" hangingPunct="1">
              <a:buFont typeface="Times New Roman" panose="02020603050405020304" pitchFamily="18" charset="0"/>
              <a:buChar char="•"/>
            </a:pPr>
            <a:r>
              <a:rPr lang="en-US" dirty="0" err="1"/>
              <a:t>rm</a:t>
            </a:r>
            <a:r>
              <a:rPr lang="en-US" dirty="0"/>
              <a:t>  -f 		(to </a:t>
            </a:r>
            <a:r>
              <a:rPr lang="en-US" dirty="0" smtClean="0"/>
              <a:t>remove a </a:t>
            </a:r>
            <a:r>
              <a:rPr lang="en-US" dirty="0"/>
              <a:t>file </a:t>
            </a:r>
            <a:r>
              <a:rPr lang="en-US" dirty="0" smtClean="0"/>
              <a:t>forcefully)</a:t>
            </a:r>
            <a:endParaRPr lang="en-US" dirty="0"/>
          </a:p>
          <a:p>
            <a:pPr lvl="2" eaLnBrk="1" hangingPunct="1">
              <a:buFont typeface="Times New Roman" panose="02020603050405020304" pitchFamily="18" charset="0"/>
              <a:buChar char="•"/>
            </a:pPr>
            <a:r>
              <a:rPr lang="en-US" dirty="0" err="1"/>
              <a:t>rm</a:t>
            </a:r>
            <a:r>
              <a:rPr lang="en-US" dirty="0"/>
              <a:t>  -r  	</a:t>
            </a:r>
            <a:r>
              <a:rPr lang="en-US" dirty="0" smtClean="0"/>
              <a:t>      (</a:t>
            </a:r>
            <a:r>
              <a:rPr lang="en-US" dirty="0"/>
              <a:t>to remove </a:t>
            </a:r>
            <a:r>
              <a:rPr lang="en-US" dirty="0" smtClean="0"/>
              <a:t>a </a:t>
            </a:r>
            <a:r>
              <a:rPr lang="en-US" dirty="0"/>
              <a:t>directory)</a:t>
            </a:r>
          </a:p>
          <a:p>
            <a:pPr lvl="2" eaLnBrk="1" hangingPunct="1">
              <a:buFont typeface="Times New Roman" panose="02020603050405020304" pitchFamily="18" charset="0"/>
              <a:buChar char="•"/>
            </a:pPr>
            <a:r>
              <a:rPr lang="en-US" dirty="0" err="1"/>
              <a:t>rm</a:t>
            </a:r>
            <a:r>
              <a:rPr lang="en-US" dirty="0"/>
              <a:t>  -</a:t>
            </a:r>
            <a:r>
              <a:rPr lang="en-US" dirty="0" err="1"/>
              <a:t>rf</a:t>
            </a:r>
            <a:r>
              <a:rPr lang="en-US" dirty="0"/>
              <a:t>  	</a:t>
            </a:r>
            <a:r>
              <a:rPr lang="en-US" dirty="0" smtClean="0"/>
              <a:t>      (</a:t>
            </a:r>
            <a:r>
              <a:rPr lang="en-US" dirty="0"/>
              <a:t>to remove </a:t>
            </a:r>
            <a:r>
              <a:rPr lang="en-US" dirty="0" smtClean="0"/>
              <a:t>a </a:t>
            </a:r>
            <a:r>
              <a:rPr lang="en-US" dirty="0"/>
              <a:t>directory </a:t>
            </a:r>
            <a:r>
              <a:rPr lang="en-US" dirty="0" smtClean="0"/>
              <a:t>forcefully</a:t>
            </a:r>
            <a:r>
              <a:rPr lang="en-US" dirty="0"/>
              <a:t>)</a:t>
            </a:r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endParaRPr lang="en-US" sz="2800" dirty="0"/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endParaRPr lang="en-US" sz="2800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442ED603-2DC6-4E26-B8FE-462ED418EBFC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349952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447675" y="838200"/>
            <a:ext cx="8229600" cy="762000"/>
          </a:xfrm>
          <a:ln/>
        </p:spPr>
        <p:txBody>
          <a:bodyPr/>
          <a:lstStyle/>
          <a:p>
            <a:pPr eaLnBrk="1" hangingPunct="1"/>
            <a:r>
              <a:rPr lang="en-US" dirty="0" smtClean="0"/>
              <a:t>Commands</a:t>
            </a:r>
            <a:endParaRPr lang="en-US" dirty="0"/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752600"/>
            <a:ext cx="8229600" cy="4816475"/>
          </a:xfrm>
          <a:ln/>
        </p:spPr>
        <p:txBody>
          <a:bodyPr/>
          <a:lstStyle/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/>
              <a:t>m</a:t>
            </a:r>
            <a:r>
              <a:rPr lang="en-US" sz="2800" dirty="0" smtClean="0"/>
              <a:t>v </a:t>
            </a:r>
          </a:p>
          <a:p>
            <a:pPr lvl="2" eaLnBrk="1" hangingPunct="1">
              <a:buFont typeface="Arial" panose="020B0604020202020204" pitchFamily="34" charset="0"/>
              <a:buChar char="•"/>
            </a:pPr>
            <a:r>
              <a:rPr lang="en-US" dirty="0"/>
              <a:t>To move file </a:t>
            </a:r>
            <a:r>
              <a:rPr lang="en-US" dirty="0" smtClean="0"/>
              <a:t>or </a:t>
            </a:r>
            <a:r>
              <a:rPr lang="en-US" dirty="0"/>
              <a:t>directory from one location to an other location.</a:t>
            </a:r>
          </a:p>
          <a:p>
            <a:pPr lvl="2" eaLnBrk="1" hangingPunct="1">
              <a:buFont typeface="Arial" panose="020B0604020202020204" pitchFamily="34" charset="0"/>
              <a:buChar char="•"/>
            </a:pPr>
            <a:r>
              <a:rPr lang="en-US" dirty="0"/>
              <a:t>Also used to rename file and directory.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800" dirty="0"/>
              <a:t>Syntax </a:t>
            </a:r>
          </a:p>
          <a:p>
            <a:pPr lvl="2" eaLnBrk="1" hangingPunct="1">
              <a:buFont typeface="Arial" panose="020B0604020202020204" pitchFamily="34" charset="0"/>
              <a:buChar char="•"/>
            </a:pPr>
            <a:r>
              <a:rPr lang="en-US" dirty="0"/>
              <a:t>mv  </a:t>
            </a:r>
            <a:r>
              <a:rPr lang="en-US" i="1" dirty="0"/>
              <a:t>file-name</a:t>
            </a:r>
            <a:r>
              <a:rPr lang="en-US" dirty="0"/>
              <a:t>   </a:t>
            </a:r>
            <a:r>
              <a:rPr lang="en-US" dirty="0" smtClean="0"/>
              <a:t>/</a:t>
            </a:r>
            <a:r>
              <a:rPr lang="en-US" i="1" dirty="0" smtClean="0"/>
              <a:t>location</a:t>
            </a:r>
            <a:endParaRPr lang="en-US" i="1" dirty="0"/>
          </a:p>
          <a:p>
            <a:pPr lvl="2" eaLnBrk="1" hangingPunct="1">
              <a:buFont typeface="Arial" panose="020B0604020202020204" pitchFamily="34" charset="0"/>
              <a:buChar char="•"/>
            </a:pPr>
            <a:r>
              <a:rPr lang="en-US" dirty="0"/>
              <a:t>mv  </a:t>
            </a:r>
            <a:r>
              <a:rPr lang="en-US" i="1" dirty="0"/>
              <a:t>old-name   new-name</a:t>
            </a:r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endParaRPr lang="en-US" sz="2800" dirty="0"/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endParaRPr lang="en-US" sz="2800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442ED603-2DC6-4E26-B8FE-462ED418EBFC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014082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447675" y="838200"/>
            <a:ext cx="8229600" cy="762000"/>
          </a:xfrm>
          <a:ln/>
        </p:spPr>
        <p:txBody>
          <a:bodyPr/>
          <a:lstStyle/>
          <a:p>
            <a:pPr eaLnBrk="1" hangingPunct="1"/>
            <a:r>
              <a:rPr lang="en-US" dirty="0" smtClean="0"/>
              <a:t>Commands</a:t>
            </a:r>
            <a:endParaRPr lang="en-US" dirty="0"/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752600"/>
            <a:ext cx="8229600" cy="4816475"/>
          </a:xfrm>
          <a:ln/>
        </p:spPr>
        <p:txBody>
          <a:bodyPr/>
          <a:lstStyle/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smtClean="0"/>
              <a:t>cat </a:t>
            </a:r>
          </a:p>
          <a:p>
            <a:pPr lvl="2" eaLnBrk="1" hangingPunct="1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dirty="0"/>
              <a:t>To view contents of file.</a:t>
            </a:r>
          </a:p>
          <a:p>
            <a:pPr lvl="2" eaLnBrk="1" hangingPunct="1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dirty="0"/>
              <a:t>Also used to create new text file.</a:t>
            </a:r>
          </a:p>
          <a:p>
            <a:pPr eaLnBrk="1" hangingPunct="1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2800" dirty="0"/>
              <a:t>Syntax</a:t>
            </a:r>
          </a:p>
          <a:p>
            <a:pPr lvl="2" eaLnBrk="1" hangingPunct="1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dirty="0"/>
              <a:t>cat   </a:t>
            </a:r>
            <a:r>
              <a:rPr lang="en-US" i="1" dirty="0"/>
              <a:t>file-name		    </a:t>
            </a:r>
            <a:r>
              <a:rPr lang="en-US" sz="2000" dirty="0"/>
              <a:t>(to view the file contents)</a:t>
            </a:r>
            <a:endParaRPr lang="en-US" i="1" dirty="0"/>
          </a:p>
          <a:p>
            <a:pPr lvl="2" eaLnBrk="1" hangingPunct="1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dirty="0"/>
              <a:t>cat  &gt;  </a:t>
            </a:r>
            <a:r>
              <a:rPr lang="en-US" i="1" dirty="0"/>
              <a:t>file-name	    </a:t>
            </a:r>
            <a:r>
              <a:rPr lang="en-US" sz="2000" dirty="0"/>
              <a:t>(to create a text file)</a:t>
            </a:r>
            <a:endParaRPr lang="en-US" sz="2000" i="1" dirty="0"/>
          </a:p>
          <a:p>
            <a:pPr lvl="2" eaLnBrk="1" hangingPunct="1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dirty="0"/>
              <a:t>cat  &gt;&gt;  </a:t>
            </a:r>
            <a:r>
              <a:rPr lang="en-US" i="1" dirty="0"/>
              <a:t>file-name</a:t>
            </a:r>
            <a:r>
              <a:rPr lang="en-US" dirty="0"/>
              <a:t> 	    </a:t>
            </a:r>
            <a:r>
              <a:rPr lang="en-US" sz="2000" dirty="0"/>
              <a:t>(to append the text existing file)</a:t>
            </a:r>
          </a:p>
          <a:p>
            <a:pPr lvl="2" eaLnBrk="1" hangingPunct="1">
              <a:lnSpc>
                <a:spcPct val="90000"/>
              </a:lnSpc>
              <a:buClr>
                <a:srgbClr val="333399"/>
              </a:buClr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rgbClr val="333399"/>
                </a:solidFill>
              </a:rPr>
              <a:t>Ctrl+d</a:t>
            </a:r>
            <a:r>
              <a:rPr lang="en-US" dirty="0"/>
              <a:t>    </a:t>
            </a:r>
            <a:r>
              <a:rPr lang="en-US" sz="2000" dirty="0"/>
              <a:t>(to save contents of the file) </a:t>
            </a:r>
            <a:endParaRPr lang="en-US" dirty="0"/>
          </a:p>
          <a:p>
            <a:pPr eaLnBrk="1" hangingPunct="1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2800" dirty="0"/>
              <a:t>Options </a:t>
            </a:r>
          </a:p>
          <a:p>
            <a:pPr lvl="2" eaLnBrk="1" hangingPunct="1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dirty="0"/>
              <a:t>cat   -n		</a:t>
            </a:r>
            <a:r>
              <a:rPr lang="en-US" sz="2000" dirty="0"/>
              <a:t>(to view contents of file with line numbers)</a:t>
            </a:r>
            <a:endParaRPr lang="en-US" sz="2800" dirty="0"/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endParaRPr lang="en-US" sz="2800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442ED603-2DC6-4E26-B8FE-462ED418EBFC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501918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447675" y="838200"/>
            <a:ext cx="8229600" cy="762000"/>
          </a:xfrm>
          <a:ln/>
        </p:spPr>
        <p:txBody>
          <a:bodyPr/>
          <a:lstStyle/>
          <a:p>
            <a:pPr eaLnBrk="1" hangingPunct="1"/>
            <a:r>
              <a:rPr lang="en-US" dirty="0" smtClean="0"/>
              <a:t>Commands</a:t>
            </a:r>
            <a:endParaRPr lang="en-US" dirty="0"/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752600"/>
            <a:ext cx="8229600" cy="4816475"/>
          </a:xfrm>
          <a:ln/>
        </p:spPr>
        <p:txBody>
          <a:bodyPr/>
          <a:lstStyle/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err="1" smtClean="0"/>
              <a:t>cp</a:t>
            </a:r>
            <a:r>
              <a:rPr lang="en-US" sz="2800" dirty="0" smtClean="0"/>
              <a:t> </a:t>
            </a:r>
          </a:p>
          <a:p>
            <a:pPr lvl="2" eaLnBrk="1" hangingPunct="1">
              <a:buFont typeface="Arial" panose="020B0604020202020204" pitchFamily="34" charset="0"/>
              <a:buChar char="•"/>
            </a:pPr>
            <a:r>
              <a:rPr lang="en-US" dirty="0"/>
              <a:t>Use to copy the files and directories</a:t>
            </a:r>
            <a:r>
              <a:rPr lang="en-US" dirty="0" smtClean="0"/>
              <a:t>.</a:t>
            </a:r>
          </a:p>
          <a:p>
            <a:pPr lvl="2" eaLnBrk="1" hangingPunct="1">
              <a:buFont typeface="Arial" panose="020B0604020202020204" pitchFamily="34" charset="0"/>
              <a:buChar char="•"/>
            </a:pPr>
            <a:endParaRPr lang="en-US" dirty="0"/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800" dirty="0"/>
              <a:t>Syntax</a:t>
            </a:r>
          </a:p>
          <a:p>
            <a:pPr lvl="2" eaLnBrk="1" hangingPunct="1">
              <a:buFont typeface="Arial" panose="020B0604020202020204" pitchFamily="34" charset="0"/>
              <a:buChar char="•"/>
            </a:pPr>
            <a:r>
              <a:rPr lang="en-US" dirty="0" err="1"/>
              <a:t>cp</a:t>
            </a:r>
            <a:r>
              <a:rPr lang="en-US" dirty="0"/>
              <a:t> </a:t>
            </a:r>
            <a:r>
              <a:rPr lang="en-US" dirty="0" smtClean="0"/>
              <a:t>       </a:t>
            </a:r>
            <a:r>
              <a:rPr lang="en-US" i="1" dirty="0"/>
              <a:t>file1   file2 </a:t>
            </a:r>
          </a:p>
          <a:p>
            <a:pPr lvl="2" eaLnBrk="1" hangingPunct="1">
              <a:buFont typeface="Arial" panose="020B0604020202020204" pitchFamily="34" charset="0"/>
              <a:buChar char="•"/>
            </a:pPr>
            <a:r>
              <a:rPr lang="en-US" dirty="0" err="1"/>
              <a:t>cp</a:t>
            </a:r>
            <a:r>
              <a:rPr lang="en-US" dirty="0"/>
              <a:t>  -f    </a:t>
            </a:r>
            <a:r>
              <a:rPr lang="en-US" i="1" dirty="0"/>
              <a:t>file1   file2    </a:t>
            </a:r>
            <a:r>
              <a:rPr lang="en-US" dirty="0"/>
              <a:t>(to copy file </a:t>
            </a:r>
            <a:r>
              <a:rPr lang="en-US" dirty="0" smtClean="0"/>
              <a:t>forcefully</a:t>
            </a:r>
            <a:r>
              <a:rPr lang="en-US" dirty="0"/>
              <a:t>)</a:t>
            </a:r>
            <a:endParaRPr lang="en-US" i="1" dirty="0"/>
          </a:p>
          <a:p>
            <a:pPr lvl="2" eaLnBrk="1" hangingPunct="1">
              <a:buFont typeface="Arial" panose="020B0604020202020204" pitchFamily="34" charset="0"/>
              <a:buChar char="•"/>
            </a:pPr>
            <a:r>
              <a:rPr lang="en-US" dirty="0" err="1"/>
              <a:t>cp</a:t>
            </a:r>
            <a:r>
              <a:rPr lang="en-US" dirty="0"/>
              <a:t>  -r   </a:t>
            </a:r>
            <a:r>
              <a:rPr lang="en-US" i="1" dirty="0"/>
              <a:t>dir1   dir2      </a:t>
            </a:r>
            <a:r>
              <a:rPr lang="en-US" dirty="0"/>
              <a:t>(to copy directory recursively)</a:t>
            </a:r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endParaRPr lang="en-US" sz="2800" dirty="0"/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endParaRPr lang="en-US" sz="2800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442ED603-2DC6-4E26-B8FE-462ED418EBFC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714225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447675" y="838200"/>
            <a:ext cx="8229600" cy="762000"/>
          </a:xfrm>
          <a:ln/>
        </p:spPr>
        <p:txBody>
          <a:bodyPr/>
          <a:lstStyle/>
          <a:p>
            <a:pPr eaLnBrk="1" hangingPunct="1"/>
            <a:r>
              <a:rPr lang="en-US" dirty="0"/>
              <a:t>Commands</a:t>
            </a:r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752600"/>
            <a:ext cx="8229600" cy="4816475"/>
          </a:xfrm>
          <a:ln/>
        </p:spPr>
        <p:txBody>
          <a:bodyPr/>
          <a:lstStyle/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err="1" smtClean="0"/>
              <a:t>uname</a:t>
            </a:r>
            <a:r>
              <a:rPr lang="en-US" sz="2800" dirty="0" smtClean="0"/>
              <a:t>  </a:t>
            </a:r>
          </a:p>
          <a:p>
            <a:pPr lvl="2" eaLnBrk="1" hangingPunct="1">
              <a:buFont typeface="Arial" panose="020B0604020202020204" pitchFamily="34" charset="0"/>
              <a:buChar char="•"/>
            </a:pPr>
            <a:r>
              <a:rPr lang="en-US" dirty="0" smtClean="0"/>
              <a:t>Use </a:t>
            </a:r>
            <a:r>
              <a:rPr lang="en-US" dirty="0"/>
              <a:t>to show the kernel name and other information.</a:t>
            </a:r>
          </a:p>
          <a:p>
            <a:pPr eaLnBrk="1" hangingPunct="1">
              <a:buFont typeface="Times New Roman" panose="02020603050405020304" pitchFamily="18" charset="0"/>
              <a:buChar char="•"/>
            </a:pPr>
            <a:r>
              <a:rPr lang="en-US" sz="2800" dirty="0" err="1" smtClean="0"/>
              <a:t>Synatx</a:t>
            </a:r>
            <a:endParaRPr lang="en-US" sz="2800" dirty="0"/>
          </a:p>
          <a:p>
            <a:pPr lvl="2" eaLnBrk="1" hangingPunct="1">
              <a:buFont typeface="Times New Roman" panose="02020603050405020304" pitchFamily="18" charset="0"/>
              <a:buChar char="•"/>
            </a:pPr>
            <a:r>
              <a:rPr lang="en-US" dirty="0" err="1" smtClean="0"/>
              <a:t>uname</a:t>
            </a:r>
            <a:endParaRPr lang="en-US" i="1" dirty="0"/>
          </a:p>
          <a:p>
            <a:pPr eaLnBrk="1" hangingPunct="1">
              <a:buFont typeface="Times New Roman" panose="02020603050405020304" pitchFamily="18" charset="0"/>
              <a:buChar char="•"/>
            </a:pPr>
            <a:r>
              <a:rPr lang="en-US" sz="2800" dirty="0"/>
              <a:t>Options</a:t>
            </a:r>
          </a:p>
          <a:p>
            <a:pPr lvl="2" eaLnBrk="1" hangingPunct="1">
              <a:buFont typeface="Times New Roman" panose="02020603050405020304" pitchFamily="18" charset="0"/>
              <a:buChar char="•"/>
            </a:pPr>
            <a:r>
              <a:rPr lang="en-US" dirty="0" err="1" smtClean="0"/>
              <a:t>uname</a:t>
            </a:r>
            <a:r>
              <a:rPr lang="en-US" dirty="0" smtClean="0"/>
              <a:t>  -o  </a:t>
            </a:r>
            <a:r>
              <a:rPr lang="en-US" dirty="0"/>
              <a:t>	</a:t>
            </a:r>
            <a:r>
              <a:rPr lang="en-US" dirty="0" smtClean="0"/>
              <a:t>      (</a:t>
            </a:r>
            <a:r>
              <a:rPr lang="en-US" dirty="0"/>
              <a:t>to </a:t>
            </a:r>
            <a:r>
              <a:rPr lang="en-US" dirty="0" smtClean="0"/>
              <a:t>show OS name)</a:t>
            </a:r>
            <a:endParaRPr lang="en-US" dirty="0"/>
          </a:p>
          <a:p>
            <a:pPr lvl="2" eaLnBrk="1" hangingPunct="1">
              <a:buFont typeface="Times New Roman" panose="02020603050405020304" pitchFamily="18" charset="0"/>
              <a:buChar char="•"/>
            </a:pPr>
            <a:r>
              <a:rPr lang="en-US" dirty="0" err="1" smtClean="0"/>
              <a:t>Uname</a:t>
            </a:r>
            <a:r>
              <a:rPr lang="en-US" dirty="0" smtClean="0"/>
              <a:t>  -r  </a:t>
            </a:r>
            <a:r>
              <a:rPr lang="en-US" dirty="0"/>
              <a:t>	</a:t>
            </a:r>
            <a:r>
              <a:rPr lang="en-US" dirty="0" smtClean="0"/>
              <a:t>      (</a:t>
            </a:r>
            <a:r>
              <a:rPr lang="en-US" dirty="0"/>
              <a:t>to </a:t>
            </a:r>
            <a:r>
              <a:rPr lang="en-US" dirty="0" smtClean="0"/>
              <a:t>show kernel version)</a:t>
            </a:r>
          </a:p>
          <a:p>
            <a:pPr lvl="2" eaLnBrk="1" hangingPunct="1">
              <a:buFont typeface="Times New Roman" panose="02020603050405020304" pitchFamily="18" charset="0"/>
              <a:buChar char="•"/>
            </a:pPr>
            <a:r>
              <a:rPr lang="en-US" dirty="0" err="1" smtClean="0"/>
              <a:t>Uname</a:t>
            </a:r>
            <a:r>
              <a:rPr lang="en-US" dirty="0" smtClean="0"/>
              <a:t>  -v        (to show kernel release)</a:t>
            </a:r>
          </a:p>
          <a:p>
            <a:pPr lvl="2" eaLnBrk="1" hangingPunct="1">
              <a:buFont typeface="Times New Roman" panose="02020603050405020304" pitchFamily="18" charset="0"/>
              <a:buChar char="•"/>
            </a:pPr>
            <a:r>
              <a:rPr lang="en-US" dirty="0" smtClean="0"/>
              <a:t> </a:t>
            </a:r>
            <a:r>
              <a:rPr lang="en-US" dirty="0" err="1"/>
              <a:t>uname</a:t>
            </a:r>
            <a:r>
              <a:rPr lang="en-US" dirty="0"/>
              <a:t>  -n 		</a:t>
            </a:r>
            <a:r>
              <a:rPr lang="en-US" dirty="0" smtClean="0"/>
              <a:t> (to show hostname)</a:t>
            </a:r>
            <a:endParaRPr lang="en-US" dirty="0"/>
          </a:p>
          <a:p>
            <a:pPr lvl="2" eaLnBrk="1" hangingPunct="1">
              <a:buFont typeface="Times New Roman" panose="02020603050405020304" pitchFamily="18" charset="0"/>
              <a:buChar char="•"/>
            </a:pPr>
            <a:endParaRPr lang="en-US" dirty="0"/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endParaRPr lang="en-US" sz="2800" dirty="0"/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endParaRPr lang="en-US" sz="2800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442ED603-2DC6-4E26-B8FE-462ED418EBFC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362763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447675" y="838200"/>
            <a:ext cx="8229600" cy="762000"/>
          </a:xfrm>
          <a:ln/>
        </p:spPr>
        <p:txBody>
          <a:bodyPr/>
          <a:lstStyle/>
          <a:p>
            <a:pPr eaLnBrk="1" hangingPunct="1"/>
            <a:r>
              <a:rPr lang="en-US" dirty="0" smtClean="0"/>
              <a:t>Commands</a:t>
            </a:r>
            <a:endParaRPr lang="en-US" dirty="0"/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752600"/>
            <a:ext cx="8229600" cy="4816475"/>
          </a:xfrm>
          <a:ln/>
        </p:spPr>
        <p:txBody>
          <a:bodyPr/>
          <a:lstStyle/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/>
              <a:t>e</a:t>
            </a:r>
            <a:r>
              <a:rPr lang="en-US" sz="2800" dirty="0" smtClean="0"/>
              <a:t>cho  </a:t>
            </a:r>
          </a:p>
          <a:p>
            <a:pPr lvl="2" eaLnBrk="1" hangingPunct="1">
              <a:buFont typeface="Arial" panose="020B0604020202020204" pitchFamily="34" charset="0"/>
              <a:buChar char="•"/>
              <a:defRPr/>
            </a:pPr>
            <a:r>
              <a:rPr lang="en-US" dirty="0"/>
              <a:t>To print the string on the screen.</a:t>
            </a:r>
          </a:p>
          <a:p>
            <a:pPr lvl="2" eaLnBrk="1" hangingPunct="1">
              <a:buFont typeface="Arial" panose="020B0604020202020204" pitchFamily="34" charset="0"/>
              <a:buChar char="•"/>
              <a:defRPr/>
            </a:pPr>
            <a:r>
              <a:rPr lang="en-US" dirty="0"/>
              <a:t>Also used to create file.</a:t>
            </a:r>
          </a:p>
          <a:p>
            <a:pPr eaLnBrk="1" hangingPunct="1">
              <a:buFont typeface="Arial" panose="020B0604020202020204" pitchFamily="34" charset="0"/>
              <a:buChar char="•"/>
              <a:defRPr/>
            </a:pPr>
            <a:r>
              <a:rPr lang="en-US" sz="2800" dirty="0"/>
              <a:t>Syntax</a:t>
            </a:r>
          </a:p>
          <a:p>
            <a:pPr lvl="2" eaLnBrk="1" hangingPunct="1">
              <a:buFont typeface="Arial" panose="020B0604020202020204" pitchFamily="34" charset="0"/>
              <a:buChar char="•"/>
              <a:defRPr/>
            </a:pPr>
            <a:r>
              <a:rPr lang="en-US" dirty="0"/>
              <a:t>echo  </a:t>
            </a:r>
            <a:r>
              <a:rPr lang="en-US" i="1" dirty="0"/>
              <a:t>string to print</a:t>
            </a:r>
          </a:p>
          <a:p>
            <a:pPr lvl="2" eaLnBrk="1" hangingPunct="1">
              <a:buFont typeface="Arial" panose="020B0604020202020204" pitchFamily="34" charset="0"/>
              <a:buChar char="•"/>
              <a:defRPr/>
            </a:pPr>
            <a:r>
              <a:rPr lang="en-US" dirty="0"/>
              <a:t>echo  </a:t>
            </a:r>
            <a:r>
              <a:rPr lang="en-US" i="1" dirty="0"/>
              <a:t>string to save </a:t>
            </a:r>
            <a:r>
              <a:rPr lang="en-US" dirty="0"/>
              <a:t>  &gt;  file-name</a:t>
            </a:r>
          </a:p>
          <a:p>
            <a:pPr lvl="2" eaLnBrk="1" hangingPunct="1">
              <a:buFont typeface="Arial" panose="020B0604020202020204" pitchFamily="34" charset="0"/>
              <a:buChar char="•"/>
              <a:defRPr/>
            </a:pPr>
            <a:r>
              <a:rPr lang="en-US" dirty="0"/>
              <a:t>echo  </a:t>
            </a:r>
            <a:r>
              <a:rPr lang="en-US" i="1" dirty="0"/>
              <a:t>string to append  </a:t>
            </a:r>
            <a:r>
              <a:rPr lang="en-US" dirty="0"/>
              <a:t>&gt;&gt;  file-name</a:t>
            </a:r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endParaRPr lang="en-US" sz="2800" dirty="0"/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endParaRPr lang="en-US" sz="2800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442ED603-2DC6-4E26-B8FE-462ED418EBFC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511880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447675" y="838200"/>
            <a:ext cx="8229600" cy="762000"/>
          </a:xfrm>
          <a:ln/>
        </p:spPr>
        <p:txBody>
          <a:bodyPr/>
          <a:lstStyle/>
          <a:p>
            <a:pPr eaLnBrk="1" hangingPunct="1"/>
            <a:r>
              <a:rPr lang="en-US" dirty="0" smtClean="0"/>
              <a:t>Commands</a:t>
            </a:r>
            <a:endParaRPr lang="en-US" dirty="0"/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752600"/>
            <a:ext cx="8229600" cy="4816475"/>
          </a:xfrm>
          <a:ln/>
        </p:spPr>
        <p:txBody>
          <a:bodyPr/>
          <a:lstStyle/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/>
              <a:t>w</a:t>
            </a:r>
            <a:r>
              <a:rPr lang="en-US" sz="2800" dirty="0" smtClean="0"/>
              <a:t>hich  </a:t>
            </a:r>
          </a:p>
          <a:p>
            <a:pPr lvl="2" eaLnBrk="1" hangingPunct="1">
              <a:buFont typeface="Arial" panose="020B0604020202020204" pitchFamily="34" charset="0"/>
              <a:buChar char="•"/>
            </a:pPr>
            <a:r>
              <a:rPr lang="en-US" dirty="0"/>
              <a:t>To locate the path of command or program</a:t>
            </a:r>
            <a:r>
              <a:rPr lang="en-US" dirty="0" smtClean="0"/>
              <a:t>.</a:t>
            </a:r>
          </a:p>
          <a:p>
            <a:pPr lvl="2" eaLnBrk="1" hangingPunct="1">
              <a:buFont typeface="Arial" panose="020B0604020202020204" pitchFamily="34" charset="0"/>
              <a:buChar char="•"/>
            </a:pPr>
            <a:endParaRPr lang="en-US" dirty="0"/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800" dirty="0"/>
              <a:t>Syntax</a:t>
            </a:r>
          </a:p>
          <a:p>
            <a:pPr lvl="2" eaLnBrk="1" hangingPunct="1">
              <a:buFont typeface="Arial" panose="020B0604020202020204" pitchFamily="34" charset="0"/>
              <a:buChar char="•"/>
            </a:pPr>
            <a:r>
              <a:rPr lang="en-US" dirty="0"/>
              <a:t>which  </a:t>
            </a:r>
            <a:r>
              <a:rPr lang="en-US" i="1" dirty="0"/>
              <a:t>command</a:t>
            </a:r>
          </a:p>
          <a:p>
            <a:pPr lvl="2" eaLnBrk="1" hangingPunct="1">
              <a:buFont typeface="Arial" panose="020B0604020202020204" pitchFamily="34" charset="0"/>
              <a:buChar char="•"/>
            </a:pPr>
            <a:r>
              <a:rPr lang="en-US" dirty="0"/>
              <a:t>which  </a:t>
            </a:r>
            <a:r>
              <a:rPr lang="en-US" i="1" dirty="0" err="1" smtClean="0"/>
              <a:t>cp</a:t>
            </a:r>
            <a:r>
              <a:rPr lang="en-US" dirty="0" smtClean="0"/>
              <a:t> </a:t>
            </a:r>
            <a:endParaRPr lang="en-US" dirty="0"/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endParaRPr lang="en-US" sz="2800" dirty="0"/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endParaRPr lang="en-US" sz="2800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442ED603-2DC6-4E26-B8FE-462ED418EBFC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193842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447675" y="838200"/>
            <a:ext cx="8229600" cy="762000"/>
          </a:xfrm>
          <a:ln/>
        </p:spPr>
        <p:txBody>
          <a:bodyPr/>
          <a:lstStyle/>
          <a:p>
            <a:pPr eaLnBrk="1" hangingPunct="1"/>
            <a:r>
              <a:rPr lang="en-US" dirty="0" smtClean="0"/>
              <a:t>Commands</a:t>
            </a:r>
            <a:endParaRPr lang="en-US" dirty="0"/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752600"/>
            <a:ext cx="8229600" cy="4816475"/>
          </a:xfrm>
          <a:ln/>
        </p:spPr>
        <p:txBody>
          <a:bodyPr/>
          <a:lstStyle/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err="1" smtClean="0"/>
              <a:t>cal</a:t>
            </a:r>
            <a:r>
              <a:rPr lang="en-US" sz="2800" dirty="0" smtClean="0"/>
              <a:t>  </a:t>
            </a:r>
          </a:p>
          <a:p>
            <a:pPr lvl="2" eaLnBrk="1" hangingPunct="1">
              <a:buFont typeface="Arial" panose="020B0604020202020204" pitchFamily="34" charset="0"/>
              <a:buChar char="•"/>
            </a:pPr>
            <a:r>
              <a:rPr lang="en-US" dirty="0"/>
              <a:t>To display calendar.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800" dirty="0"/>
              <a:t>Syntax </a:t>
            </a:r>
          </a:p>
          <a:p>
            <a:pPr lvl="2" eaLnBrk="1" hangingPunct="1">
              <a:buFont typeface="Arial" panose="020B0604020202020204" pitchFamily="34" charset="0"/>
              <a:buChar char="•"/>
            </a:pPr>
            <a:r>
              <a:rPr lang="en-US" dirty="0" err="1"/>
              <a:t>cal</a:t>
            </a:r>
            <a:r>
              <a:rPr lang="en-US" dirty="0"/>
              <a:t>  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800" dirty="0"/>
              <a:t>Options</a:t>
            </a:r>
          </a:p>
          <a:p>
            <a:pPr lvl="2" eaLnBrk="1" hangingPunct="1">
              <a:buFont typeface="Arial" panose="020B0604020202020204" pitchFamily="34" charset="0"/>
              <a:buChar char="•"/>
            </a:pPr>
            <a:r>
              <a:rPr lang="en-US" dirty="0" err="1"/>
              <a:t>cal</a:t>
            </a:r>
            <a:r>
              <a:rPr lang="en-US" dirty="0"/>
              <a:t>   -y	   </a:t>
            </a:r>
            <a:r>
              <a:rPr lang="en-US" sz="2000" dirty="0"/>
              <a:t>(to show the complete calendar)</a:t>
            </a:r>
          </a:p>
          <a:p>
            <a:pPr lvl="2" eaLnBrk="1" hangingPunct="1">
              <a:buFont typeface="Arial" panose="020B0604020202020204" pitchFamily="34" charset="0"/>
              <a:buChar char="•"/>
            </a:pPr>
            <a:r>
              <a:rPr lang="en-US" dirty="0" err="1"/>
              <a:t>cal</a:t>
            </a:r>
            <a:r>
              <a:rPr lang="en-US" dirty="0"/>
              <a:t>   -m     </a:t>
            </a:r>
            <a:r>
              <a:rPr lang="en-US" sz="2000" dirty="0"/>
              <a:t>(calendar start from Monday)</a:t>
            </a:r>
          </a:p>
          <a:p>
            <a:pPr lvl="2" eaLnBrk="1" hangingPunct="1">
              <a:buFont typeface="Arial" panose="020B0604020202020204" pitchFamily="34" charset="0"/>
              <a:buChar char="•"/>
            </a:pPr>
            <a:r>
              <a:rPr lang="en-US" dirty="0" err="1"/>
              <a:t>cal</a:t>
            </a:r>
            <a:r>
              <a:rPr lang="en-US" dirty="0"/>
              <a:t>   -j	   </a:t>
            </a:r>
            <a:r>
              <a:rPr lang="en-US" sz="2000" dirty="0"/>
              <a:t>(to show Julian calendar)</a:t>
            </a:r>
          </a:p>
          <a:p>
            <a:pPr lvl="2" eaLnBrk="1" hangingPunct="1">
              <a:buFont typeface="Arial" panose="020B0604020202020204" pitchFamily="34" charset="0"/>
              <a:buChar char="•"/>
            </a:pPr>
            <a:r>
              <a:rPr lang="en-US" dirty="0" err="1"/>
              <a:t>cal</a:t>
            </a:r>
            <a:r>
              <a:rPr lang="en-US" dirty="0"/>
              <a:t>   -3      </a:t>
            </a:r>
            <a:r>
              <a:rPr lang="en-US" sz="2000" dirty="0"/>
              <a:t>(to show previous, current and next month calendar)</a:t>
            </a:r>
            <a:endParaRPr lang="en-US" dirty="0"/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endParaRPr lang="en-US" sz="2800" dirty="0"/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endParaRPr lang="en-US" sz="2800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442ED603-2DC6-4E26-B8FE-462ED418EBFC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952833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447675" y="838200"/>
            <a:ext cx="8229600" cy="762000"/>
          </a:xfrm>
          <a:ln/>
        </p:spPr>
        <p:txBody>
          <a:bodyPr/>
          <a:lstStyle/>
          <a:p>
            <a:pPr eaLnBrk="1" hangingPunct="1"/>
            <a:r>
              <a:rPr lang="en-US" dirty="0" smtClean="0"/>
              <a:t>Commands</a:t>
            </a:r>
            <a:endParaRPr lang="en-US" dirty="0"/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752600"/>
            <a:ext cx="8229600" cy="4816475"/>
          </a:xfrm>
          <a:ln/>
        </p:spPr>
        <p:txBody>
          <a:bodyPr/>
          <a:lstStyle/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err="1" smtClean="0"/>
              <a:t>wc</a:t>
            </a:r>
            <a:endParaRPr lang="en-US" sz="2800" dirty="0" smtClean="0"/>
          </a:p>
          <a:p>
            <a:pPr lvl="2" eaLnBrk="1" hangingPunct="1">
              <a:buFont typeface="Arial" panose="020B0604020202020204" pitchFamily="34" charset="0"/>
              <a:buChar char="•"/>
            </a:pPr>
            <a:r>
              <a:rPr lang="en-US" dirty="0" smtClean="0"/>
              <a:t>Print </a:t>
            </a:r>
            <a:r>
              <a:rPr lang="en-US" dirty="0"/>
              <a:t>byte, word, and line counts.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800" dirty="0"/>
              <a:t>Syntax</a:t>
            </a:r>
            <a:r>
              <a:rPr lang="en-US" dirty="0"/>
              <a:t> </a:t>
            </a:r>
          </a:p>
          <a:p>
            <a:pPr lvl="2" eaLnBrk="1" hangingPunct="1">
              <a:buFont typeface="Arial" panose="020B0604020202020204" pitchFamily="34" charset="0"/>
              <a:buChar char="•"/>
            </a:pPr>
            <a:r>
              <a:rPr lang="en-US" dirty="0" err="1"/>
              <a:t>wc</a:t>
            </a:r>
            <a:r>
              <a:rPr lang="en-US" dirty="0"/>
              <a:t>  </a:t>
            </a:r>
            <a:r>
              <a:rPr lang="en-US" i="1" dirty="0"/>
              <a:t>file-name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800" dirty="0"/>
              <a:t>Options </a:t>
            </a:r>
          </a:p>
          <a:p>
            <a:pPr lvl="2" eaLnBrk="1" hangingPunct="1">
              <a:spcBef>
                <a:spcPts val="700"/>
              </a:spcBef>
              <a:buFont typeface="Arial" panose="020B0604020202020204" pitchFamily="34" charset="0"/>
              <a:buChar char="•"/>
            </a:pPr>
            <a:r>
              <a:rPr lang="en-US" dirty="0" err="1"/>
              <a:t>wc</a:t>
            </a:r>
            <a:r>
              <a:rPr lang="en-US" dirty="0"/>
              <a:t>  -c     (to count characters of file)</a:t>
            </a:r>
          </a:p>
          <a:p>
            <a:pPr lvl="2" eaLnBrk="1" hangingPunct="1">
              <a:spcBef>
                <a:spcPts val="700"/>
              </a:spcBef>
              <a:buFont typeface="Arial" panose="020B0604020202020204" pitchFamily="34" charset="0"/>
              <a:buChar char="•"/>
            </a:pPr>
            <a:r>
              <a:rPr lang="en-US" dirty="0" err="1"/>
              <a:t>wc</a:t>
            </a:r>
            <a:r>
              <a:rPr lang="en-US" dirty="0"/>
              <a:t>  -w    (to count words of file)</a:t>
            </a:r>
          </a:p>
          <a:p>
            <a:pPr lvl="2" eaLnBrk="1" hangingPunct="1">
              <a:spcBef>
                <a:spcPts val="700"/>
              </a:spcBef>
              <a:buFont typeface="Arial" panose="020B0604020202020204" pitchFamily="34" charset="0"/>
              <a:buChar char="•"/>
            </a:pPr>
            <a:r>
              <a:rPr lang="en-US" dirty="0" err="1"/>
              <a:t>wc</a:t>
            </a:r>
            <a:r>
              <a:rPr lang="en-US" dirty="0"/>
              <a:t>  -l      (to count lines of file)</a:t>
            </a:r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endParaRPr lang="en-US" sz="2800" dirty="0"/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endParaRPr lang="en-US" sz="2800" dirty="0" smtClean="0"/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endParaRPr lang="en-US" sz="2800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442ED603-2DC6-4E26-B8FE-462ED418EBFC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940129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447675" y="838200"/>
            <a:ext cx="8229600" cy="762000"/>
          </a:xfrm>
          <a:ln/>
        </p:spPr>
        <p:txBody>
          <a:bodyPr/>
          <a:lstStyle/>
          <a:p>
            <a:pPr eaLnBrk="1" hangingPunct="1"/>
            <a:r>
              <a:rPr lang="en-US" dirty="0" smtClean="0"/>
              <a:t>Commands</a:t>
            </a:r>
            <a:endParaRPr lang="en-US" dirty="0"/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752600"/>
            <a:ext cx="8229600" cy="4816475"/>
          </a:xfrm>
          <a:ln/>
        </p:spPr>
        <p:txBody>
          <a:bodyPr/>
          <a:lstStyle/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/>
              <a:t>w</a:t>
            </a:r>
            <a:r>
              <a:rPr lang="en-US" sz="2800" dirty="0" smtClean="0"/>
              <a:t>ho  </a:t>
            </a:r>
          </a:p>
          <a:p>
            <a:pPr lvl="2" eaLnBrk="1" hangingPunct="1">
              <a:buFont typeface="Arial" panose="020B0604020202020204" pitchFamily="34" charset="0"/>
              <a:buChar char="•"/>
            </a:pPr>
            <a:r>
              <a:rPr lang="en-US" dirty="0" smtClean="0"/>
              <a:t>Print </a:t>
            </a:r>
            <a:r>
              <a:rPr lang="en-US" dirty="0"/>
              <a:t>information about users who are currently logged </a:t>
            </a:r>
            <a:r>
              <a:rPr lang="en-US" dirty="0" smtClean="0"/>
              <a:t>in</a:t>
            </a:r>
            <a:endParaRPr lang="en-US" dirty="0"/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800" dirty="0"/>
              <a:t>Syntax</a:t>
            </a:r>
            <a:r>
              <a:rPr lang="en-US" dirty="0"/>
              <a:t> </a:t>
            </a:r>
          </a:p>
          <a:p>
            <a:pPr lvl="2" eaLnBrk="1" hangingPunct="1">
              <a:buFont typeface="Arial" panose="020B0604020202020204" pitchFamily="34" charset="0"/>
              <a:buChar char="•"/>
            </a:pPr>
            <a:r>
              <a:rPr lang="en-US" dirty="0" smtClean="0"/>
              <a:t>who  </a:t>
            </a:r>
            <a:endParaRPr lang="en-US" i="1" dirty="0"/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800" dirty="0"/>
              <a:t>Options </a:t>
            </a:r>
          </a:p>
          <a:p>
            <a:pPr lvl="2" eaLnBrk="1" hangingPunct="1">
              <a:buFont typeface="Times New Roman" panose="02020603050405020304" pitchFamily="18" charset="0"/>
              <a:buChar char="•"/>
            </a:pPr>
            <a:r>
              <a:rPr lang="en-US" dirty="0" smtClean="0"/>
              <a:t>who  </a:t>
            </a:r>
            <a:r>
              <a:rPr lang="en-US" dirty="0"/>
              <a:t>-H     (out put with heading</a:t>
            </a:r>
            <a:r>
              <a:rPr lang="en-US" dirty="0" smtClean="0"/>
              <a:t>)</a:t>
            </a:r>
          </a:p>
          <a:p>
            <a:pPr lvl="2" eaLnBrk="1" hangingPunct="1">
              <a:buFont typeface="Times New Roman" panose="02020603050405020304" pitchFamily="18" charset="0"/>
              <a:buChar char="•"/>
            </a:pPr>
            <a:r>
              <a:rPr lang="en-US" dirty="0" smtClean="0"/>
              <a:t>who  </a:t>
            </a:r>
            <a:r>
              <a:rPr lang="en-US" dirty="0"/>
              <a:t>-b      (to show boot </a:t>
            </a:r>
            <a:r>
              <a:rPr lang="en-US" dirty="0" smtClean="0"/>
              <a:t>time)</a:t>
            </a:r>
          </a:p>
          <a:p>
            <a:pPr lvl="2" eaLnBrk="1" hangingPunct="1">
              <a:buFont typeface="Times New Roman" panose="02020603050405020304" pitchFamily="18" charset="0"/>
              <a:buChar char="•"/>
            </a:pPr>
            <a:r>
              <a:rPr lang="en-US" dirty="0" smtClean="0"/>
              <a:t>who  -r       (to show current </a:t>
            </a:r>
            <a:r>
              <a:rPr lang="en-US" dirty="0" err="1" smtClean="0"/>
              <a:t>runlevel</a:t>
            </a:r>
            <a:r>
              <a:rPr lang="en-US" dirty="0" smtClean="0"/>
              <a:t>)</a:t>
            </a:r>
            <a:endParaRPr lang="en-US" dirty="0"/>
          </a:p>
          <a:p>
            <a:pPr lvl="2" eaLnBrk="1" hangingPunct="1">
              <a:buFont typeface="Times New Roman" panose="02020603050405020304" pitchFamily="18" charset="0"/>
              <a:buChar char="•"/>
            </a:pPr>
            <a:endParaRPr lang="en-US" dirty="0"/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endParaRPr lang="en-US" sz="2800" dirty="0" smtClean="0"/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endParaRPr lang="en-US" sz="2800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442ED603-2DC6-4E26-B8FE-462ED418EBFC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209811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70C0"/>
            </a:gs>
            <a:gs pos="100000">
              <a:srgbClr val="FFEBFA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447675" y="838200"/>
            <a:ext cx="8229600" cy="762000"/>
          </a:xfrm>
          <a:ln/>
        </p:spPr>
        <p:txBody>
          <a:bodyPr/>
          <a:lstStyle/>
          <a:p>
            <a:pPr eaLnBrk="1" hangingPunct="1"/>
            <a:r>
              <a:rPr lang="en-US" dirty="0"/>
              <a:t>Commands</a:t>
            </a:r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752600"/>
            <a:ext cx="8229600" cy="4816475"/>
          </a:xfrm>
          <a:ln/>
        </p:spPr>
        <p:txBody>
          <a:bodyPr/>
          <a:lstStyle/>
          <a:p>
            <a:pPr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700" dirty="0"/>
              <a:t>A command is an instruction given by a user telling a computer to do something, such a run a single program or a group of linked programs.</a:t>
            </a:r>
          </a:p>
          <a:p>
            <a:pPr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700" dirty="0"/>
              <a:t>Commands are generally issued by typing them in at the command line (</a:t>
            </a:r>
            <a:r>
              <a:rPr lang="en-US" sz="2700" i="1" dirty="0"/>
              <a:t>the all-text display mode</a:t>
            </a:r>
            <a:r>
              <a:rPr lang="en-US" sz="2700" dirty="0"/>
              <a:t>) and then pressing the ENTER key, which passes them to the shell. </a:t>
            </a:r>
          </a:p>
          <a:p>
            <a:pPr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700" dirty="0"/>
              <a:t>The first word is the </a:t>
            </a:r>
            <a:r>
              <a:rPr lang="en-US" sz="2700" b="1" i="1" dirty="0"/>
              <a:t>command</a:t>
            </a:r>
            <a:r>
              <a:rPr lang="en-US" sz="2700" dirty="0"/>
              <a:t> itself, which tells the shell “what” to do. The remaining words are </a:t>
            </a:r>
            <a:r>
              <a:rPr lang="en-US" sz="2700" b="1" dirty="0"/>
              <a:t>commands </a:t>
            </a:r>
            <a:r>
              <a:rPr lang="en-US" sz="2700" b="1" i="1" dirty="0"/>
              <a:t>options</a:t>
            </a:r>
            <a:r>
              <a:rPr lang="en-US" sz="2700" dirty="0"/>
              <a:t>. An option controls “how” the command is to be performed.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442ED603-2DC6-4E26-B8FE-462ED418EBFC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447675" y="838200"/>
            <a:ext cx="8229600" cy="762000"/>
          </a:xfrm>
          <a:ln/>
        </p:spPr>
        <p:txBody>
          <a:bodyPr/>
          <a:lstStyle/>
          <a:p>
            <a:pPr eaLnBrk="1" hangingPunct="1"/>
            <a:r>
              <a:rPr lang="en-US" dirty="0" smtClean="0"/>
              <a:t>Commands</a:t>
            </a:r>
            <a:endParaRPr lang="en-US" dirty="0"/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752600"/>
            <a:ext cx="8229600" cy="4816475"/>
          </a:xfrm>
          <a:ln/>
        </p:spPr>
        <p:txBody>
          <a:bodyPr/>
          <a:lstStyle/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err="1" smtClean="0"/>
              <a:t>whoami</a:t>
            </a:r>
            <a:r>
              <a:rPr lang="en-US" sz="2800" dirty="0" smtClean="0"/>
              <a:t> </a:t>
            </a:r>
            <a:endParaRPr lang="en-US" sz="2800" dirty="0"/>
          </a:p>
          <a:p>
            <a:pPr lvl="2" eaLnBrk="1" hangingPunct="1">
              <a:buFont typeface="Times New Roman" panose="02020603050405020304" pitchFamily="18" charset="0"/>
              <a:buChar char="•"/>
            </a:pPr>
            <a:r>
              <a:rPr lang="en-US" dirty="0" smtClean="0"/>
              <a:t>Show </a:t>
            </a:r>
            <a:r>
              <a:rPr lang="en-US" dirty="0"/>
              <a:t>current logged on user on terminal.</a:t>
            </a:r>
          </a:p>
          <a:p>
            <a:pPr lvl="2" eaLnBrk="1" hangingPunct="1">
              <a:buFont typeface="Arial" panose="020B0604020202020204" pitchFamily="34" charset="0"/>
              <a:buChar char="•"/>
            </a:pPr>
            <a:endParaRPr lang="en-US" dirty="0"/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800" dirty="0"/>
              <a:t>Syntax </a:t>
            </a:r>
          </a:p>
          <a:p>
            <a:pPr lvl="2" eaLnBrk="1" hangingPunct="1">
              <a:buFont typeface="Arial" panose="020B0604020202020204" pitchFamily="34" charset="0"/>
              <a:buChar char="•"/>
            </a:pPr>
            <a:r>
              <a:rPr lang="en-US" dirty="0" err="1"/>
              <a:t>w</a:t>
            </a:r>
            <a:r>
              <a:rPr lang="en-US" dirty="0" err="1" smtClean="0"/>
              <a:t>hoami</a:t>
            </a:r>
            <a:r>
              <a:rPr lang="en-US" dirty="0" smtClean="0"/>
              <a:t>   </a:t>
            </a:r>
            <a:endParaRPr lang="en-US" i="1" dirty="0"/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endParaRPr lang="en-US" sz="2800" dirty="0" smtClean="0"/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endParaRPr lang="en-US" sz="2800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442ED603-2DC6-4E26-B8FE-462ED418EBFC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303455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447675" y="838200"/>
            <a:ext cx="8229600" cy="762000"/>
          </a:xfrm>
          <a:ln/>
        </p:spPr>
        <p:txBody>
          <a:bodyPr/>
          <a:lstStyle/>
          <a:p>
            <a:pPr eaLnBrk="1" hangingPunct="1"/>
            <a:r>
              <a:rPr lang="en-US" dirty="0" smtClean="0"/>
              <a:t>Commands</a:t>
            </a:r>
            <a:endParaRPr lang="en-US" dirty="0"/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752600"/>
            <a:ext cx="8229600" cy="4816475"/>
          </a:xfrm>
          <a:ln/>
        </p:spPr>
        <p:txBody>
          <a:bodyPr/>
          <a:lstStyle/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/>
              <a:t>m</a:t>
            </a:r>
            <a:r>
              <a:rPr lang="en-US" sz="2800" dirty="0" smtClean="0"/>
              <a:t>ore  </a:t>
            </a:r>
          </a:p>
          <a:p>
            <a:pPr lvl="2" eaLnBrk="1" hangingPunct="1">
              <a:buFont typeface="Times New Roman" panose="02020603050405020304" pitchFamily="18" charset="0"/>
              <a:buChar char="•"/>
            </a:pPr>
            <a:r>
              <a:rPr lang="en-US" dirty="0" smtClean="0"/>
              <a:t>To </a:t>
            </a:r>
            <a:r>
              <a:rPr lang="en-US" dirty="0"/>
              <a:t>display the contents of a</a:t>
            </a:r>
            <a:r>
              <a:rPr lang="en-US" dirty="0" smtClean="0"/>
              <a:t> </a:t>
            </a:r>
            <a:r>
              <a:rPr lang="en-US" dirty="0"/>
              <a:t>file from top to bottom</a:t>
            </a:r>
            <a:r>
              <a:rPr lang="en-US" dirty="0" smtClean="0"/>
              <a:t>.</a:t>
            </a:r>
            <a:endParaRPr lang="en-US" dirty="0"/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800" dirty="0" smtClean="0"/>
              <a:t>Syntax </a:t>
            </a:r>
            <a:endParaRPr lang="en-US" sz="2800" dirty="0"/>
          </a:p>
          <a:p>
            <a:pPr lvl="2" eaLnBrk="1" hangingPunct="1">
              <a:buFont typeface="Arial" panose="020B0604020202020204" pitchFamily="34" charset="0"/>
              <a:buChar char="•"/>
            </a:pPr>
            <a:r>
              <a:rPr lang="en-US" dirty="0"/>
              <a:t>m</a:t>
            </a:r>
            <a:r>
              <a:rPr lang="en-US" dirty="0" smtClean="0"/>
              <a:t>ore  </a:t>
            </a:r>
            <a:r>
              <a:rPr lang="en-US" i="1" dirty="0" smtClean="0"/>
              <a:t>file-name</a:t>
            </a:r>
            <a:r>
              <a:rPr lang="en-US" dirty="0" smtClean="0"/>
              <a:t> </a:t>
            </a:r>
          </a:p>
          <a:p>
            <a:pPr lvl="2" eaLnBrk="1" hangingPunct="1">
              <a:buFont typeface="Arial" panose="020B0604020202020204" pitchFamily="34" charset="0"/>
              <a:buChar char="•"/>
            </a:pPr>
            <a:endParaRPr lang="en-US" dirty="0" smtClean="0"/>
          </a:p>
          <a:p>
            <a:pPr lvl="2" eaLnBrk="1" hangingPunct="1">
              <a:buFont typeface="Arial" panose="020B0604020202020204" pitchFamily="34" charset="0"/>
              <a:buChar char="•"/>
            </a:pPr>
            <a:r>
              <a:rPr lang="en-US" b="1" dirty="0" smtClean="0"/>
              <a:t>Navigation Keys</a:t>
            </a:r>
          </a:p>
          <a:p>
            <a:pPr lvl="2" eaLnBrk="1" hangingPunct="1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accent6"/>
                </a:solidFill>
              </a:rPr>
              <a:t>Enter key </a:t>
            </a:r>
          </a:p>
          <a:p>
            <a:pPr lvl="3" eaLnBrk="1" hangingPunct="1">
              <a:buFont typeface="Arial" panose="020B0604020202020204" pitchFamily="34" charset="0"/>
              <a:buChar char="•"/>
            </a:pPr>
            <a:r>
              <a:rPr lang="en-US" dirty="0" smtClean="0"/>
              <a:t>Use </a:t>
            </a:r>
            <a:r>
              <a:rPr lang="en-US" dirty="0"/>
              <a:t>to page down line by </a:t>
            </a:r>
            <a:r>
              <a:rPr lang="en-US" dirty="0" smtClean="0"/>
              <a:t>line</a:t>
            </a:r>
          </a:p>
          <a:p>
            <a:pPr lvl="2" eaLnBrk="1" hangingPunct="1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accent6"/>
                </a:solidFill>
              </a:rPr>
              <a:t>Space key </a:t>
            </a:r>
          </a:p>
          <a:p>
            <a:pPr lvl="3" eaLnBrk="1" hangingPunct="1">
              <a:buFont typeface="Arial" panose="020B0604020202020204" pitchFamily="34" charset="0"/>
              <a:buChar char="•"/>
            </a:pPr>
            <a:r>
              <a:rPr lang="en-US" dirty="0" smtClean="0"/>
              <a:t>Use </a:t>
            </a:r>
            <a:r>
              <a:rPr lang="en-US" dirty="0"/>
              <a:t>to page down page by </a:t>
            </a:r>
            <a:r>
              <a:rPr lang="en-US" dirty="0" smtClean="0"/>
              <a:t>page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442ED603-2DC6-4E26-B8FE-462ED418EBFC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131252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447675" y="838200"/>
            <a:ext cx="8229600" cy="762000"/>
          </a:xfrm>
          <a:ln/>
        </p:spPr>
        <p:txBody>
          <a:bodyPr/>
          <a:lstStyle/>
          <a:p>
            <a:pPr eaLnBrk="1" hangingPunct="1"/>
            <a:r>
              <a:rPr lang="en-US" dirty="0" smtClean="0"/>
              <a:t>Commands</a:t>
            </a:r>
            <a:endParaRPr lang="en-US" dirty="0"/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752600"/>
            <a:ext cx="8229600" cy="4816475"/>
          </a:xfrm>
          <a:ln/>
        </p:spPr>
        <p:txBody>
          <a:bodyPr/>
          <a:lstStyle/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smtClean="0"/>
              <a:t>less   </a:t>
            </a:r>
          </a:p>
          <a:p>
            <a:pPr lvl="2" eaLnBrk="1" hangingPunct="1">
              <a:buFont typeface="Times New Roman" panose="02020603050405020304" pitchFamily="18" charset="0"/>
              <a:buChar char="•"/>
            </a:pPr>
            <a:r>
              <a:rPr lang="en-US" dirty="0" smtClean="0"/>
              <a:t>To </a:t>
            </a:r>
            <a:r>
              <a:rPr lang="en-US" dirty="0"/>
              <a:t>display the contents of the file. </a:t>
            </a:r>
            <a:endParaRPr lang="en-US" dirty="0" smtClean="0"/>
          </a:p>
          <a:p>
            <a:pPr lvl="2" eaLnBrk="1" hangingPunct="1">
              <a:buFont typeface="Times New Roman" panose="02020603050405020304" pitchFamily="18" charset="0"/>
              <a:buChar char="•"/>
            </a:pPr>
            <a:r>
              <a:rPr lang="en-US" dirty="0" smtClean="0"/>
              <a:t>We </a:t>
            </a:r>
            <a:r>
              <a:rPr lang="en-US" dirty="0"/>
              <a:t>can navigate the page up and down line by line and page by page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800" dirty="0"/>
              <a:t>Syntax </a:t>
            </a:r>
            <a:endParaRPr lang="en-US" sz="2800" dirty="0" smtClean="0"/>
          </a:p>
          <a:p>
            <a:pPr marL="1257300" lvl="4" indent="-342900" eaLnBrk="1" hangingPunct="1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sz="2400" dirty="0"/>
              <a:t>less  </a:t>
            </a:r>
            <a:r>
              <a:rPr lang="en-US" sz="2400" i="1" dirty="0"/>
              <a:t>file-name</a:t>
            </a:r>
            <a:r>
              <a:rPr lang="en-US" sz="2400" dirty="0"/>
              <a:t>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442ED603-2DC6-4E26-B8FE-462ED418EBFC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529577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447675" y="838200"/>
            <a:ext cx="8229600" cy="762000"/>
          </a:xfrm>
          <a:ln/>
        </p:spPr>
        <p:txBody>
          <a:bodyPr/>
          <a:lstStyle/>
          <a:p>
            <a:pPr eaLnBrk="1" hangingPunct="1"/>
            <a:r>
              <a:rPr lang="en-US" dirty="0" smtClean="0"/>
              <a:t>Commands</a:t>
            </a:r>
            <a:endParaRPr lang="en-US" dirty="0"/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752600"/>
            <a:ext cx="8229600" cy="4816475"/>
          </a:xfrm>
          <a:ln/>
        </p:spPr>
        <p:txBody>
          <a:bodyPr/>
          <a:lstStyle/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/>
              <a:t>h</a:t>
            </a:r>
            <a:r>
              <a:rPr lang="en-US" sz="2800" dirty="0" smtClean="0"/>
              <a:t>ead  </a:t>
            </a:r>
            <a:endParaRPr lang="en-US" sz="2800" dirty="0"/>
          </a:p>
          <a:p>
            <a:pPr lvl="2" eaLnBrk="1" hangingPunct="1">
              <a:buFont typeface="Times New Roman" panose="02020603050405020304" pitchFamily="18" charset="0"/>
              <a:buChar char="•"/>
            </a:pPr>
            <a:r>
              <a:rPr lang="en-US" dirty="0" smtClean="0"/>
              <a:t>To </a:t>
            </a:r>
            <a:r>
              <a:rPr lang="en-US" dirty="0"/>
              <a:t>display the first part of the file.</a:t>
            </a:r>
          </a:p>
          <a:p>
            <a:pPr lvl="2" eaLnBrk="1" hangingPunct="1">
              <a:buFont typeface="Times New Roman" panose="02020603050405020304" pitchFamily="18" charset="0"/>
              <a:buChar char="•"/>
            </a:pPr>
            <a:endParaRPr lang="en-US" dirty="0" smtClean="0"/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800" dirty="0" smtClean="0"/>
              <a:t>Syntax </a:t>
            </a:r>
          </a:p>
          <a:p>
            <a:pPr marL="1257300" lvl="4" indent="-342900" eaLnBrk="1" hangingPunct="1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sz="2400" dirty="0" smtClean="0"/>
              <a:t>head  </a:t>
            </a:r>
            <a:r>
              <a:rPr lang="en-US" sz="2400" i="1" dirty="0"/>
              <a:t>file-name</a:t>
            </a:r>
            <a:r>
              <a:rPr lang="en-US" sz="2400" dirty="0"/>
              <a:t> </a:t>
            </a:r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smtClean="0"/>
              <a:t>Options  </a:t>
            </a:r>
            <a:endParaRPr lang="en-US" sz="2800" dirty="0"/>
          </a:p>
          <a:p>
            <a:pPr marL="1257300" lvl="4" indent="-342900" eaLnBrk="1" hangingPunct="1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sz="2400" dirty="0"/>
              <a:t>head </a:t>
            </a:r>
            <a:r>
              <a:rPr lang="en-US" sz="2400" dirty="0" smtClean="0"/>
              <a:t> -n  (to show </a:t>
            </a:r>
            <a:r>
              <a:rPr lang="en-US" sz="2400" b="1" dirty="0" smtClean="0"/>
              <a:t>n </a:t>
            </a:r>
            <a:r>
              <a:rPr lang="en-US" sz="2400" dirty="0" smtClean="0"/>
              <a:t>(number) lines of file)</a:t>
            </a:r>
            <a:endParaRPr lang="en-US" sz="2800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442ED603-2DC6-4E26-B8FE-462ED418EBFC}" type="slidenum">
              <a:rPr lang="en-US" smtClean="0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055196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447675" y="838200"/>
            <a:ext cx="8229600" cy="762000"/>
          </a:xfrm>
          <a:ln/>
        </p:spPr>
        <p:txBody>
          <a:bodyPr/>
          <a:lstStyle/>
          <a:p>
            <a:pPr eaLnBrk="1" hangingPunct="1"/>
            <a:r>
              <a:rPr lang="en-US" dirty="0" smtClean="0"/>
              <a:t>Commands</a:t>
            </a:r>
            <a:endParaRPr lang="en-US" dirty="0"/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752600"/>
            <a:ext cx="8229600" cy="4816475"/>
          </a:xfrm>
          <a:ln/>
        </p:spPr>
        <p:txBody>
          <a:bodyPr/>
          <a:lstStyle/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smtClean="0"/>
              <a:t>tail  </a:t>
            </a:r>
          </a:p>
          <a:p>
            <a:pPr lvl="2" eaLnBrk="1" hangingPunct="1">
              <a:buFont typeface="Times New Roman" panose="02020603050405020304" pitchFamily="18" charset="0"/>
              <a:buChar char="•"/>
            </a:pPr>
            <a:r>
              <a:rPr lang="en-US" dirty="0"/>
              <a:t>To display the </a:t>
            </a:r>
            <a:r>
              <a:rPr lang="en-US" dirty="0" smtClean="0"/>
              <a:t>last </a:t>
            </a:r>
            <a:r>
              <a:rPr lang="en-US" dirty="0"/>
              <a:t>part of the file.</a:t>
            </a:r>
          </a:p>
          <a:p>
            <a:pPr lvl="2" eaLnBrk="1" hangingPunct="1">
              <a:buFont typeface="Times New Roman" panose="02020603050405020304" pitchFamily="18" charset="0"/>
              <a:buChar char="•"/>
            </a:pPr>
            <a:endParaRPr lang="en-US" dirty="0"/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800" dirty="0"/>
              <a:t>Syntax </a:t>
            </a:r>
          </a:p>
          <a:p>
            <a:pPr marL="1257300" lvl="4" indent="-342900" eaLnBrk="1" hangingPunct="1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sz="2400" dirty="0" smtClean="0"/>
              <a:t>tail  </a:t>
            </a:r>
            <a:r>
              <a:rPr lang="en-US" sz="2400" i="1" dirty="0"/>
              <a:t>file-name</a:t>
            </a:r>
            <a:r>
              <a:rPr lang="en-US" sz="2400" dirty="0"/>
              <a:t> </a:t>
            </a:r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/>
              <a:t>Options  </a:t>
            </a:r>
          </a:p>
          <a:p>
            <a:pPr marL="1257300" lvl="4" indent="-342900" eaLnBrk="1" hangingPunct="1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sz="2400" dirty="0" smtClean="0"/>
              <a:t>tail  </a:t>
            </a:r>
            <a:r>
              <a:rPr lang="en-US" sz="2400" dirty="0"/>
              <a:t>-n  (to show </a:t>
            </a:r>
            <a:r>
              <a:rPr lang="en-US" sz="2400" b="1" dirty="0"/>
              <a:t>n </a:t>
            </a:r>
            <a:r>
              <a:rPr lang="en-US" sz="2400" dirty="0"/>
              <a:t>(number) lines of file</a:t>
            </a:r>
            <a:r>
              <a:rPr lang="en-US" sz="2400" dirty="0" smtClean="0"/>
              <a:t>) </a:t>
            </a:r>
          </a:p>
          <a:p>
            <a:pPr marL="1257300" lvl="4" indent="-342900" eaLnBrk="1" hangingPunct="1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sz="2400" dirty="0" smtClean="0"/>
              <a:t>tail  </a:t>
            </a:r>
            <a:r>
              <a:rPr lang="en-US" sz="2400" dirty="0"/>
              <a:t>-f  (to follow the file updating</a:t>
            </a:r>
            <a:r>
              <a:rPr lang="en-US" sz="2400" dirty="0" smtClean="0"/>
              <a:t>)</a:t>
            </a:r>
            <a:endParaRPr lang="en-US" sz="2800" dirty="0"/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endParaRPr lang="en-US" sz="2800" dirty="0" smtClean="0"/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endParaRPr lang="en-US" sz="2800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442ED603-2DC6-4E26-B8FE-462ED418EBFC}" type="slidenum">
              <a:rPr lang="en-US" smtClean="0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262391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447675" y="838200"/>
            <a:ext cx="8229600" cy="762000"/>
          </a:xfrm>
          <a:ln/>
        </p:spPr>
        <p:txBody>
          <a:bodyPr/>
          <a:lstStyle/>
          <a:p>
            <a:pPr eaLnBrk="1" hangingPunct="1"/>
            <a:r>
              <a:rPr lang="en-US" dirty="0" smtClean="0"/>
              <a:t>Commands</a:t>
            </a:r>
            <a:endParaRPr lang="en-US" dirty="0"/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752600"/>
            <a:ext cx="8229600" cy="4816475"/>
          </a:xfrm>
          <a:ln/>
        </p:spPr>
        <p:txBody>
          <a:bodyPr/>
          <a:lstStyle/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/>
              <a:t>|</a:t>
            </a:r>
            <a:r>
              <a:rPr lang="en-US" sz="2800" dirty="0" smtClean="0"/>
              <a:t> </a:t>
            </a:r>
            <a:endParaRPr lang="en-US" sz="2800" dirty="0"/>
          </a:p>
          <a:p>
            <a:pPr lvl="2" eaLnBrk="1" hangingPunct="1">
              <a:buFont typeface="Times New Roman" panose="02020603050405020304" pitchFamily="18" charset="0"/>
              <a:buChar char="•"/>
            </a:pPr>
            <a:r>
              <a:rPr lang="en-US" dirty="0" smtClean="0"/>
              <a:t>Pipe line. </a:t>
            </a:r>
          </a:p>
          <a:p>
            <a:pPr lvl="2" eaLnBrk="1" hangingPunct="1">
              <a:buFont typeface="Times New Roman" panose="02020603050405020304" pitchFamily="18" charset="0"/>
              <a:buChar char="•"/>
            </a:pPr>
            <a:r>
              <a:rPr lang="en-US" dirty="0" smtClean="0"/>
              <a:t>Redirect </a:t>
            </a:r>
            <a:r>
              <a:rPr lang="en-US" dirty="0"/>
              <a:t>the output of one command into another command</a:t>
            </a:r>
            <a:r>
              <a:rPr lang="en-US" dirty="0" smtClean="0"/>
              <a:t>.</a:t>
            </a:r>
            <a:endParaRPr lang="en-US" dirty="0"/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800" dirty="0"/>
              <a:t>Syntax </a:t>
            </a:r>
          </a:p>
          <a:p>
            <a:pPr marL="1257300" lvl="4" indent="-342900" eaLnBrk="1" hangingPunct="1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sz="2400" i="1" dirty="0" smtClean="0"/>
              <a:t>commad1</a:t>
            </a:r>
            <a:r>
              <a:rPr lang="en-US" sz="2400" dirty="0" smtClean="0"/>
              <a:t>  |  </a:t>
            </a:r>
            <a:r>
              <a:rPr lang="en-US" sz="2400" i="1" dirty="0" smtClean="0"/>
              <a:t>command2</a:t>
            </a:r>
          </a:p>
          <a:p>
            <a:pPr marL="1257300" lvl="4" indent="-342900" eaLnBrk="1" hangingPunct="1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sz="2400" dirty="0" smtClean="0"/>
              <a:t> </a:t>
            </a:r>
            <a:r>
              <a:rPr lang="en-US" sz="2400" dirty="0" err="1"/>
              <a:t>ls</a:t>
            </a:r>
            <a:r>
              <a:rPr lang="en-US" sz="2400" dirty="0"/>
              <a:t>  -l   |   </a:t>
            </a:r>
            <a:r>
              <a:rPr lang="en-US" sz="2400" dirty="0" err="1" smtClean="0"/>
              <a:t>wc</a:t>
            </a:r>
            <a:r>
              <a:rPr lang="en-US" sz="2400" dirty="0" smtClean="0"/>
              <a:t>  -l</a:t>
            </a:r>
          </a:p>
          <a:p>
            <a:pPr marL="1257300" lvl="4" indent="-342900" eaLnBrk="1" hangingPunct="1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sz="2400" dirty="0" err="1" smtClean="0"/>
              <a:t>ls</a:t>
            </a:r>
            <a:r>
              <a:rPr lang="en-US" sz="2400" dirty="0" smtClean="0"/>
              <a:t>  </a:t>
            </a:r>
            <a:r>
              <a:rPr lang="en-US" sz="2400" dirty="0"/>
              <a:t>-l  /</a:t>
            </a:r>
            <a:r>
              <a:rPr lang="en-US" sz="2400" dirty="0" err="1"/>
              <a:t>etc</a:t>
            </a:r>
            <a:r>
              <a:rPr lang="en-US" sz="2400" dirty="0"/>
              <a:t>   |   less</a:t>
            </a:r>
          </a:p>
          <a:p>
            <a:pPr marL="1257300" lvl="4" indent="-342900" eaLnBrk="1" hangingPunct="1">
              <a:spcBef>
                <a:spcPts val="800"/>
              </a:spcBef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1257300" lvl="4" indent="-342900" eaLnBrk="1" hangingPunct="1">
              <a:spcBef>
                <a:spcPts val="800"/>
              </a:spcBef>
              <a:buFont typeface="Arial" panose="020B0604020202020204" pitchFamily="34" charset="0"/>
              <a:buChar char="•"/>
            </a:pPr>
            <a:endParaRPr lang="en-US" sz="2400" dirty="0" smtClean="0"/>
          </a:p>
          <a:p>
            <a:pPr marL="1257300" lvl="4" indent="-342900" eaLnBrk="1" hangingPunct="1">
              <a:spcBef>
                <a:spcPts val="800"/>
              </a:spcBef>
              <a:buFont typeface="Arial" panose="020B0604020202020204" pitchFamily="34" charset="0"/>
              <a:buChar char="•"/>
            </a:pPr>
            <a:endParaRPr lang="en-US" sz="24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442ED603-2DC6-4E26-B8FE-462ED418EBFC}" type="slidenum">
              <a:rPr lang="en-US" smtClean="0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09928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447675" y="838200"/>
            <a:ext cx="8229600" cy="762000"/>
          </a:xfrm>
          <a:ln/>
        </p:spPr>
        <p:txBody>
          <a:bodyPr/>
          <a:lstStyle/>
          <a:p>
            <a:pPr eaLnBrk="1" hangingPunct="1"/>
            <a:r>
              <a:rPr lang="en-US" dirty="0" smtClean="0"/>
              <a:t>Commands</a:t>
            </a:r>
            <a:endParaRPr lang="en-US" dirty="0"/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752600"/>
            <a:ext cx="8534400" cy="4816475"/>
          </a:xfrm>
          <a:ln/>
        </p:spPr>
        <p:txBody>
          <a:bodyPr/>
          <a:lstStyle/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smtClean="0"/>
              <a:t>history </a:t>
            </a:r>
            <a:endParaRPr lang="en-US" sz="2800" dirty="0"/>
          </a:p>
          <a:p>
            <a:pPr lvl="2" eaLnBrk="1" hangingPunct="1">
              <a:buFont typeface="Times New Roman" panose="02020603050405020304" pitchFamily="18" charset="0"/>
              <a:buChar char="•"/>
            </a:pPr>
            <a:r>
              <a:rPr lang="en-US" dirty="0" smtClean="0"/>
              <a:t>To </a:t>
            </a:r>
            <a:r>
              <a:rPr lang="en-US" dirty="0"/>
              <a:t>view the commands line </a:t>
            </a:r>
            <a:r>
              <a:rPr lang="en-US" dirty="0" smtClean="0"/>
              <a:t>history.</a:t>
            </a:r>
            <a:endParaRPr lang="en-US" dirty="0"/>
          </a:p>
          <a:p>
            <a:pPr lvl="2" eaLnBrk="1" hangingPunct="1">
              <a:buFont typeface="Times New Roman" panose="02020603050405020304" pitchFamily="18" charset="0"/>
              <a:buChar char="•"/>
            </a:pPr>
            <a:endParaRPr lang="en-US" dirty="0"/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800" dirty="0"/>
              <a:t>Syntax </a:t>
            </a:r>
          </a:p>
          <a:p>
            <a:pPr marL="1257300" lvl="4" indent="-342900" eaLnBrk="1" hangingPunct="1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sz="2400" dirty="0" smtClean="0"/>
              <a:t>history  </a:t>
            </a:r>
            <a:r>
              <a:rPr lang="en-US" sz="2400" i="1" dirty="0"/>
              <a:t>file-name</a:t>
            </a:r>
            <a:r>
              <a:rPr lang="en-US" sz="2400" dirty="0"/>
              <a:t> </a:t>
            </a:r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/>
              <a:t>Options  </a:t>
            </a:r>
          </a:p>
          <a:p>
            <a:pPr marL="1257300" lvl="4" indent="-342900" eaLnBrk="1" hangingPunct="1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sz="2400" dirty="0" smtClean="0"/>
              <a:t>history  </a:t>
            </a:r>
            <a:r>
              <a:rPr lang="en-US" sz="2400" dirty="0"/>
              <a:t>-c    (clear the history</a:t>
            </a:r>
            <a:r>
              <a:rPr lang="en-US" sz="2400" dirty="0" smtClean="0"/>
              <a:t>)</a:t>
            </a:r>
          </a:p>
          <a:p>
            <a:pPr marL="1257300" lvl="4" indent="-342900" eaLnBrk="1" hangingPunct="1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sz="2400" dirty="0" smtClean="0"/>
              <a:t>history  -w  </a:t>
            </a:r>
            <a:r>
              <a:rPr lang="en-US" sz="2400" i="1" dirty="0" smtClean="0"/>
              <a:t>file-name</a:t>
            </a:r>
            <a:r>
              <a:rPr lang="en-US" sz="2400" dirty="0" smtClean="0"/>
              <a:t>   (</a:t>
            </a:r>
            <a:r>
              <a:rPr lang="en-US" sz="2400" dirty="0"/>
              <a:t>to save the history in text file)</a:t>
            </a:r>
          </a:p>
          <a:p>
            <a:pPr marL="1257300" lvl="4" indent="-342900" eaLnBrk="1" hangingPunct="1">
              <a:spcBef>
                <a:spcPts val="800"/>
              </a:spcBef>
              <a:buFont typeface="Arial" panose="020B0604020202020204" pitchFamily="34" charset="0"/>
              <a:buChar char="•"/>
            </a:pPr>
            <a:endParaRPr lang="en-US" sz="2800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442ED603-2DC6-4E26-B8FE-462ED418EBFC}" type="slidenum">
              <a:rPr lang="en-US" smtClean="0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516008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447675" y="838200"/>
            <a:ext cx="8229600" cy="762000"/>
          </a:xfrm>
          <a:ln/>
        </p:spPr>
        <p:txBody>
          <a:bodyPr/>
          <a:lstStyle/>
          <a:p>
            <a:pPr eaLnBrk="1" hangingPunct="1"/>
            <a:r>
              <a:rPr lang="en-US" dirty="0" smtClean="0"/>
              <a:t>Commands</a:t>
            </a:r>
            <a:endParaRPr lang="en-US" dirty="0"/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752600"/>
            <a:ext cx="8229600" cy="4816475"/>
          </a:xfrm>
          <a:ln/>
        </p:spPr>
        <p:txBody>
          <a:bodyPr/>
          <a:lstStyle/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err="1" smtClean="0"/>
              <a:t>tac</a:t>
            </a:r>
            <a:r>
              <a:rPr lang="en-US" sz="2800" dirty="0" smtClean="0"/>
              <a:t>  </a:t>
            </a:r>
          </a:p>
          <a:p>
            <a:pPr lvl="2" eaLnBrk="1" hangingPunct="1">
              <a:buFont typeface="Times New Roman" panose="02020603050405020304" pitchFamily="18" charset="0"/>
              <a:buChar char="•"/>
            </a:pPr>
            <a:r>
              <a:rPr lang="en-US" dirty="0" smtClean="0"/>
              <a:t>To </a:t>
            </a:r>
            <a:r>
              <a:rPr lang="en-US" dirty="0"/>
              <a:t>view the contents of file in </a:t>
            </a:r>
            <a:r>
              <a:rPr lang="en-US" dirty="0" smtClean="0"/>
              <a:t>reverse order.</a:t>
            </a:r>
            <a:endParaRPr lang="en-US" dirty="0"/>
          </a:p>
          <a:p>
            <a:pPr lvl="2" eaLnBrk="1" hangingPunct="1">
              <a:buFont typeface="Times New Roman" panose="02020603050405020304" pitchFamily="18" charset="0"/>
              <a:buChar char="•"/>
            </a:pPr>
            <a:endParaRPr lang="en-US" dirty="0"/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800" dirty="0"/>
              <a:t>Syntax </a:t>
            </a:r>
          </a:p>
          <a:p>
            <a:pPr marL="1257300" lvl="4" indent="-342900" eaLnBrk="1" hangingPunct="1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sz="2400" dirty="0" err="1" smtClean="0"/>
              <a:t>tac</a:t>
            </a:r>
            <a:r>
              <a:rPr lang="en-US" sz="2400" dirty="0" smtClean="0"/>
              <a:t>  </a:t>
            </a:r>
            <a:r>
              <a:rPr lang="en-US" sz="2400" i="1" dirty="0"/>
              <a:t>file-name</a:t>
            </a:r>
            <a:r>
              <a:rPr lang="en-US" sz="2400" dirty="0"/>
              <a:t> </a:t>
            </a:r>
            <a:endParaRPr lang="en-US" sz="2400" dirty="0" smtClean="0"/>
          </a:p>
          <a:p>
            <a:pPr marL="1257300" lvl="4" indent="-342900" eaLnBrk="1" hangingPunct="1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sz="2400" dirty="0" err="1" smtClean="0"/>
              <a:t>tac</a:t>
            </a:r>
            <a:r>
              <a:rPr lang="en-US" sz="2400" dirty="0" smtClean="0"/>
              <a:t>  </a:t>
            </a:r>
            <a:r>
              <a:rPr lang="en-US" sz="2400" dirty="0"/>
              <a:t>&gt;  </a:t>
            </a:r>
            <a:r>
              <a:rPr lang="en-US" sz="2400" i="1" dirty="0" smtClean="0"/>
              <a:t>file-name  </a:t>
            </a:r>
          </a:p>
          <a:p>
            <a:pPr marL="1257300" lvl="4" indent="-342900" eaLnBrk="1" hangingPunct="1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sz="2400" dirty="0" err="1" smtClean="0"/>
              <a:t>tac</a:t>
            </a:r>
            <a:r>
              <a:rPr lang="en-US" sz="2400" dirty="0" smtClean="0"/>
              <a:t>  </a:t>
            </a:r>
            <a:r>
              <a:rPr lang="en-US" sz="2400" dirty="0"/>
              <a:t>&gt;&gt;  </a:t>
            </a:r>
            <a:r>
              <a:rPr lang="en-US" sz="2400" i="1" dirty="0"/>
              <a:t>file-name</a:t>
            </a:r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endParaRPr lang="en-US" sz="2800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442ED603-2DC6-4E26-B8FE-462ED418EBFC}" type="slidenum">
              <a:rPr lang="en-US" smtClean="0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114143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447675" y="838200"/>
            <a:ext cx="8229600" cy="762000"/>
          </a:xfrm>
          <a:ln/>
        </p:spPr>
        <p:txBody>
          <a:bodyPr/>
          <a:lstStyle/>
          <a:p>
            <a:pPr eaLnBrk="1" hangingPunct="1"/>
            <a:r>
              <a:rPr lang="en-US" dirty="0" smtClean="0"/>
              <a:t>Commands</a:t>
            </a:r>
            <a:endParaRPr lang="en-US" dirty="0"/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752600"/>
            <a:ext cx="8229600" cy="4816475"/>
          </a:xfrm>
          <a:ln/>
        </p:spPr>
        <p:txBody>
          <a:bodyPr/>
          <a:lstStyle/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err="1" smtClean="0"/>
              <a:t>grep</a:t>
            </a:r>
            <a:r>
              <a:rPr lang="en-US" sz="2800" dirty="0" smtClean="0"/>
              <a:t>   </a:t>
            </a:r>
          </a:p>
          <a:p>
            <a:pPr lvl="2" eaLnBrk="1" hangingPunct="1">
              <a:buFont typeface="Times New Roman" panose="02020603050405020304" pitchFamily="18" charset="0"/>
              <a:buChar char="•"/>
            </a:pPr>
            <a:r>
              <a:rPr lang="en-US" dirty="0"/>
              <a:t>To </a:t>
            </a:r>
            <a:r>
              <a:rPr lang="en-US" dirty="0" smtClean="0"/>
              <a:t>matching </a:t>
            </a:r>
            <a:r>
              <a:rPr lang="en-US" dirty="0"/>
              <a:t>pattern</a:t>
            </a:r>
            <a:r>
              <a:rPr lang="en-US" dirty="0" smtClean="0"/>
              <a:t>. </a:t>
            </a:r>
          </a:p>
          <a:p>
            <a:pPr lvl="2" eaLnBrk="1" hangingPunct="1">
              <a:buFont typeface="Times New Roman" panose="02020603050405020304" pitchFamily="18" charset="0"/>
              <a:buChar char="•"/>
            </a:pPr>
            <a:r>
              <a:rPr lang="en-US" dirty="0" smtClean="0"/>
              <a:t>To </a:t>
            </a:r>
            <a:r>
              <a:rPr lang="en-US" dirty="0"/>
              <a:t>search the given pattern in </a:t>
            </a:r>
            <a:r>
              <a:rPr lang="en-US" dirty="0" smtClean="0"/>
              <a:t>file</a:t>
            </a:r>
            <a:endParaRPr lang="en-US" dirty="0"/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800" dirty="0"/>
              <a:t>Syntax </a:t>
            </a:r>
          </a:p>
          <a:p>
            <a:pPr marL="1257300" lvl="4" indent="-342900" eaLnBrk="1" hangingPunct="1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sz="2400" dirty="0" err="1" smtClean="0"/>
              <a:t>grep</a:t>
            </a:r>
            <a:r>
              <a:rPr lang="en-US" sz="2400" dirty="0" smtClean="0"/>
              <a:t>    </a:t>
            </a:r>
            <a:r>
              <a:rPr lang="en-US" sz="2400" i="1" dirty="0" smtClean="0"/>
              <a:t>pattern    file-name   </a:t>
            </a:r>
          </a:p>
          <a:p>
            <a:pPr marL="1257300" lvl="4" indent="-342900" eaLnBrk="1" hangingPunct="1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sz="2400" dirty="0" err="1"/>
              <a:t>grep</a:t>
            </a:r>
            <a:r>
              <a:rPr lang="en-US" sz="2400" dirty="0"/>
              <a:t>    </a:t>
            </a:r>
            <a:r>
              <a:rPr lang="en-US" sz="2400" i="1" dirty="0"/>
              <a:t>pattern    </a:t>
            </a:r>
            <a:r>
              <a:rPr lang="en-US" sz="2400" i="1" dirty="0" smtClean="0"/>
              <a:t>file-name1   file-name2   </a:t>
            </a:r>
            <a:endParaRPr lang="en-US" sz="2400" i="1" dirty="0"/>
          </a:p>
          <a:p>
            <a:pPr marL="1257300" lvl="4" indent="-342900" eaLnBrk="1" hangingPunct="1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sz="2400" dirty="0" smtClean="0"/>
              <a:t>cat     </a:t>
            </a:r>
            <a:r>
              <a:rPr lang="en-US" sz="2400" i="1" dirty="0"/>
              <a:t>file-name   </a:t>
            </a:r>
            <a:r>
              <a:rPr lang="en-US" sz="2400" b="1" i="1" dirty="0"/>
              <a:t>|</a:t>
            </a:r>
            <a:r>
              <a:rPr lang="en-US" sz="2400" i="1" dirty="0"/>
              <a:t>  </a:t>
            </a:r>
            <a:r>
              <a:rPr lang="en-US" sz="2400" dirty="0" err="1"/>
              <a:t>grep</a:t>
            </a:r>
            <a:r>
              <a:rPr lang="en-US" sz="2400" dirty="0"/>
              <a:t>   </a:t>
            </a:r>
            <a:r>
              <a:rPr lang="en-US" sz="2400" i="1" dirty="0" smtClean="0"/>
              <a:t>pattern</a:t>
            </a:r>
            <a:endParaRPr lang="en-US" sz="2400" dirty="0"/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smtClean="0"/>
              <a:t>Options  </a:t>
            </a:r>
            <a:endParaRPr lang="en-US" sz="2800" dirty="0"/>
          </a:p>
          <a:p>
            <a:pPr marL="1257300" lvl="4" indent="-342900" eaLnBrk="1" hangingPunct="1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sz="2400" dirty="0" err="1" smtClean="0"/>
              <a:t>grep</a:t>
            </a:r>
            <a:r>
              <a:rPr lang="en-US" sz="2400" dirty="0" smtClean="0"/>
              <a:t>  </a:t>
            </a:r>
            <a:r>
              <a:rPr lang="en-US" sz="2400" dirty="0"/>
              <a:t>-</a:t>
            </a:r>
            <a:r>
              <a:rPr lang="en-US" sz="2400" dirty="0" err="1"/>
              <a:t>i</a:t>
            </a:r>
            <a:r>
              <a:rPr lang="en-US" sz="2400" dirty="0"/>
              <a:t> </a:t>
            </a:r>
            <a:r>
              <a:rPr lang="en-US" sz="2400" dirty="0" smtClean="0"/>
              <a:t>            (To ignore case sensitivity)</a:t>
            </a:r>
          </a:p>
          <a:p>
            <a:pPr marL="1257300" lvl="4" indent="-342900" eaLnBrk="1" hangingPunct="1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sz="2400" dirty="0" err="1" smtClean="0"/>
              <a:t>grep</a:t>
            </a:r>
            <a:r>
              <a:rPr lang="en-US" sz="2400" dirty="0" smtClean="0"/>
              <a:t>  </a:t>
            </a:r>
            <a:r>
              <a:rPr lang="en-US" sz="2400" dirty="0"/>
              <a:t>--</a:t>
            </a:r>
            <a:r>
              <a:rPr lang="en-US" sz="2400" dirty="0" smtClean="0"/>
              <a:t>color     (To high light pattern)</a:t>
            </a:r>
            <a:endParaRPr lang="en-US" sz="2800" dirty="0" smtClean="0"/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endParaRPr lang="en-US" sz="2800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442ED603-2DC6-4E26-B8FE-462ED418EBFC}" type="slidenum">
              <a:rPr lang="en-US" smtClean="0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789265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447675" y="838200"/>
            <a:ext cx="8229600" cy="762000"/>
          </a:xfrm>
          <a:ln/>
        </p:spPr>
        <p:txBody>
          <a:bodyPr/>
          <a:lstStyle/>
          <a:p>
            <a:pPr eaLnBrk="1" hangingPunct="1"/>
            <a:r>
              <a:rPr lang="en-US" dirty="0" smtClean="0"/>
              <a:t>Commands</a:t>
            </a:r>
            <a:endParaRPr lang="en-US" dirty="0"/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752600"/>
            <a:ext cx="8229600" cy="4816475"/>
          </a:xfrm>
          <a:ln/>
        </p:spPr>
        <p:txBody>
          <a:bodyPr/>
          <a:lstStyle/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err="1" smtClean="0"/>
              <a:t>tr</a:t>
            </a:r>
            <a:r>
              <a:rPr lang="en-US" sz="2800" dirty="0" smtClean="0"/>
              <a:t> </a:t>
            </a:r>
          </a:p>
          <a:p>
            <a:pPr lvl="2" eaLnBrk="1" hangingPunct="1">
              <a:buFont typeface="Times New Roman" panose="02020603050405020304" pitchFamily="18" charset="0"/>
              <a:buChar char="•"/>
            </a:pPr>
            <a:r>
              <a:rPr lang="en-US" dirty="0" smtClean="0"/>
              <a:t>To </a:t>
            </a:r>
            <a:r>
              <a:rPr lang="en-US" dirty="0"/>
              <a:t>translate the contents of </a:t>
            </a:r>
            <a:r>
              <a:rPr lang="en-US" dirty="0" smtClean="0"/>
              <a:t>file from lower case to upper case and vise versa.</a:t>
            </a:r>
            <a:endParaRPr lang="en-US" dirty="0"/>
          </a:p>
          <a:p>
            <a:pPr lvl="2" eaLnBrk="1" hangingPunct="1">
              <a:buFont typeface="Times New Roman" panose="02020603050405020304" pitchFamily="18" charset="0"/>
              <a:buChar char="•"/>
            </a:pPr>
            <a:endParaRPr lang="en-US" dirty="0" smtClean="0"/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800" dirty="0" smtClean="0"/>
              <a:t>Syntax </a:t>
            </a:r>
            <a:endParaRPr lang="en-US" sz="2800" dirty="0"/>
          </a:p>
          <a:p>
            <a:pPr lvl="2" eaLnBrk="1" hangingPunct="1">
              <a:buFont typeface="Times New Roman" pitchFamily="16" charset="0"/>
              <a:buChar char="•"/>
              <a:defRPr/>
            </a:pPr>
            <a:r>
              <a:rPr lang="en-US" dirty="0" err="1" smtClean="0"/>
              <a:t>tr</a:t>
            </a:r>
            <a:r>
              <a:rPr lang="en-US" dirty="0" smtClean="0"/>
              <a:t>  </a:t>
            </a:r>
            <a:r>
              <a:rPr lang="en-US" dirty="0"/>
              <a:t>'a-z'   'A-Z'  &lt;  file-name </a:t>
            </a:r>
            <a:endParaRPr lang="en-US" dirty="0" smtClean="0"/>
          </a:p>
          <a:p>
            <a:pPr lvl="2" eaLnBrk="1" hangingPunct="1">
              <a:buFont typeface="Times New Roman" pitchFamily="16" charset="0"/>
              <a:buChar char="•"/>
              <a:defRPr/>
            </a:pPr>
            <a:r>
              <a:rPr lang="en-US" dirty="0" smtClean="0"/>
              <a:t>cat   </a:t>
            </a:r>
            <a:r>
              <a:rPr lang="en-US" i="1" dirty="0"/>
              <a:t>file-name</a:t>
            </a:r>
            <a:r>
              <a:rPr lang="en-US" dirty="0"/>
              <a:t> </a:t>
            </a:r>
            <a:r>
              <a:rPr lang="en-US" b="1" dirty="0"/>
              <a:t> |  </a:t>
            </a:r>
            <a:r>
              <a:rPr lang="en-US" dirty="0" err="1"/>
              <a:t>tr</a:t>
            </a:r>
            <a:r>
              <a:rPr lang="en-US" dirty="0"/>
              <a:t>   'a-z'  'A-Z</a:t>
            </a:r>
            <a:r>
              <a:rPr lang="en-US" dirty="0" smtClean="0"/>
              <a:t>'</a:t>
            </a:r>
          </a:p>
          <a:p>
            <a:pPr lvl="2" eaLnBrk="1" hangingPunct="1">
              <a:buFont typeface="Times New Roman" pitchFamily="16" charset="0"/>
              <a:buChar char="•"/>
              <a:defRPr/>
            </a:pPr>
            <a:r>
              <a:rPr lang="en-US" dirty="0" smtClean="0"/>
              <a:t>cat   </a:t>
            </a:r>
            <a:r>
              <a:rPr lang="en-US" i="1" dirty="0"/>
              <a:t>file-name</a:t>
            </a:r>
            <a:r>
              <a:rPr lang="en-US" dirty="0"/>
              <a:t> </a:t>
            </a:r>
            <a:r>
              <a:rPr lang="en-US" b="1" dirty="0"/>
              <a:t> |  </a:t>
            </a:r>
            <a:r>
              <a:rPr lang="en-US" dirty="0" err="1"/>
              <a:t>tr</a:t>
            </a:r>
            <a:r>
              <a:rPr lang="en-US" dirty="0"/>
              <a:t>   'a-z'  'A-Z'  &gt;</a:t>
            </a:r>
            <a:r>
              <a:rPr lang="en-US" i="1" dirty="0"/>
              <a:t>  new-file </a:t>
            </a:r>
            <a:endParaRPr lang="en-US" dirty="0"/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endParaRPr lang="en-US" sz="2800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442ED603-2DC6-4E26-B8FE-462ED418EBFC}" type="slidenum">
              <a:rPr lang="en-US" smtClean="0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164032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447675" y="838200"/>
            <a:ext cx="8229600" cy="762000"/>
          </a:xfrm>
          <a:ln/>
        </p:spPr>
        <p:txBody>
          <a:bodyPr/>
          <a:lstStyle/>
          <a:p>
            <a:pPr eaLnBrk="1" hangingPunct="1"/>
            <a:r>
              <a:rPr lang="en-US" dirty="0"/>
              <a:t>Shell</a:t>
            </a:r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752600"/>
            <a:ext cx="8229600" cy="4816475"/>
          </a:xfrm>
          <a:ln/>
        </p:spPr>
        <p:txBody>
          <a:bodyPr/>
          <a:lstStyle/>
          <a:p>
            <a:pPr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700" dirty="0"/>
              <a:t>Shell is a UNIX term for the interactive user interface with an operating system.</a:t>
            </a:r>
          </a:p>
          <a:p>
            <a:pPr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700" dirty="0"/>
              <a:t>The shell is the layer of programming that understands and executes the commands a user enters. In some systems, the shell is called a command interpreter.</a:t>
            </a:r>
          </a:p>
          <a:p>
            <a:pPr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700" dirty="0"/>
              <a:t>The term shell derives its name from the fact that it is an outer layer of an operating system.</a:t>
            </a:r>
          </a:p>
          <a:p>
            <a:pPr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700" dirty="0"/>
              <a:t>A shell is an interface between the user and the internal parts of the operating system (at the very core of which is the kernel).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442ED603-2DC6-4E26-B8FE-462ED418EBFC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893107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447675" y="838200"/>
            <a:ext cx="8229600" cy="762000"/>
          </a:xfrm>
          <a:ln/>
        </p:spPr>
        <p:txBody>
          <a:bodyPr/>
          <a:lstStyle/>
          <a:p>
            <a:pPr eaLnBrk="1" hangingPunct="1"/>
            <a:r>
              <a:rPr lang="en-US" dirty="0" smtClean="0"/>
              <a:t>Commands</a:t>
            </a:r>
            <a:endParaRPr lang="en-US" dirty="0"/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752600"/>
            <a:ext cx="8229600" cy="4816475"/>
          </a:xfrm>
          <a:ln/>
        </p:spPr>
        <p:txBody>
          <a:bodyPr/>
          <a:lstStyle/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smtClean="0"/>
              <a:t>hostname   </a:t>
            </a:r>
            <a:endParaRPr lang="en-US" sz="2800" dirty="0"/>
          </a:p>
          <a:p>
            <a:pPr lvl="2" eaLnBrk="1" hangingPunct="1">
              <a:buFont typeface="Times New Roman" panose="02020603050405020304" pitchFamily="18" charset="0"/>
              <a:buChar char="•"/>
            </a:pPr>
            <a:r>
              <a:rPr lang="en-US" dirty="0" smtClean="0"/>
              <a:t>To </a:t>
            </a:r>
            <a:r>
              <a:rPr lang="en-US" dirty="0"/>
              <a:t>view the host/machine name</a:t>
            </a:r>
            <a:r>
              <a:rPr lang="en-US" dirty="0" smtClean="0"/>
              <a:t>.</a:t>
            </a:r>
            <a:endParaRPr lang="en-US" dirty="0"/>
          </a:p>
          <a:p>
            <a:pPr lvl="2" eaLnBrk="1" hangingPunct="1">
              <a:buFont typeface="Times New Roman" panose="02020603050405020304" pitchFamily="18" charset="0"/>
              <a:buChar char="•"/>
            </a:pPr>
            <a:r>
              <a:rPr lang="en-US" dirty="0"/>
              <a:t>To </a:t>
            </a:r>
            <a:r>
              <a:rPr lang="en-US" dirty="0" smtClean="0"/>
              <a:t>change </a:t>
            </a:r>
            <a:r>
              <a:rPr lang="en-US" dirty="0"/>
              <a:t>the hostname of your </a:t>
            </a:r>
            <a:r>
              <a:rPr lang="en-US" dirty="0" smtClean="0"/>
              <a:t>machine.</a:t>
            </a:r>
            <a:endParaRPr lang="en-US" dirty="0"/>
          </a:p>
          <a:p>
            <a:pPr lvl="2" eaLnBrk="1" hangingPunct="1">
              <a:buFont typeface="Times New Roman" panose="02020603050405020304" pitchFamily="18" charset="0"/>
              <a:buChar char="•"/>
            </a:pPr>
            <a:endParaRPr lang="en-US" dirty="0"/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800" dirty="0"/>
              <a:t>Syntax </a:t>
            </a:r>
          </a:p>
          <a:p>
            <a:pPr marL="1257300" lvl="4" indent="-342900" eaLnBrk="1" hangingPunct="1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sz="2400" dirty="0"/>
              <a:t>h</a:t>
            </a:r>
            <a:r>
              <a:rPr lang="en-US" sz="2400" dirty="0" smtClean="0"/>
              <a:t>ostname  </a:t>
            </a:r>
            <a:endParaRPr lang="en-US" sz="2400" dirty="0"/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endParaRPr lang="en-US" sz="28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442ED603-2DC6-4E26-B8FE-462ED418EBFC}" type="slidenum">
              <a:rPr lang="en-US" smtClean="0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104498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447675" y="838200"/>
            <a:ext cx="8229600" cy="762000"/>
          </a:xfrm>
          <a:ln/>
        </p:spPr>
        <p:txBody>
          <a:bodyPr/>
          <a:lstStyle/>
          <a:p>
            <a:pPr eaLnBrk="1" hangingPunct="1"/>
            <a:r>
              <a:rPr lang="en-US" dirty="0" smtClean="0"/>
              <a:t>Commands</a:t>
            </a:r>
            <a:endParaRPr lang="en-US" dirty="0"/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752600"/>
            <a:ext cx="8229600" cy="4816475"/>
          </a:xfrm>
          <a:ln/>
        </p:spPr>
        <p:txBody>
          <a:bodyPr/>
          <a:lstStyle/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err="1" smtClean="0"/>
              <a:t>ps</a:t>
            </a:r>
            <a:r>
              <a:rPr lang="en-US" sz="2800" dirty="0" smtClean="0"/>
              <a:t>   </a:t>
            </a:r>
            <a:endParaRPr lang="en-US" sz="2800" dirty="0"/>
          </a:p>
          <a:p>
            <a:pPr lvl="2" eaLnBrk="1" hangingPunct="1">
              <a:buFont typeface="Times New Roman" panose="02020603050405020304" pitchFamily="18" charset="0"/>
              <a:buChar char="•"/>
            </a:pPr>
            <a:r>
              <a:rPr lang="en-US" dirty="0"/>
              <a:t>To </a:t>
            </a:r>
            <a:r>
              <a:rPr lang="en-US" dirty="0" smtClean="0"/>
              <a:t>view </a:t>
            </a:r>
            <a:r>
              <a:rPr lang="en-US" dirty="0"/>
              <a:t>the current running process.</a:t>
            </a:r>
          </a:p>
          <a:p>
            <a:pPr lvl="2" eaLnBrk="1" hangingPunct="1">
              <a:buFont typeface="Times New Roman" panose="02020603050405020304" pitchFamily="18" charset="0"/>
              <a:buChar char="•"/>
            </a:pPr>
            <a:r>
              <a:rPr lang="en-US" dirty="0" err="1" smtClean="0"/>
              <a:t>ps</a:t>
            </a:r>
            <a:r>
              <a:rPr lang="en-US" dirty="0" smtClean="0"/>
              <a:t> </a:t>
            </a:r>
            <a:r>
              <a:rPr lang="en-US" dirty="0"/>
              <a:t>is the shortage for Process Status. The command should be used to display the currently running processes on Unix/Linux systems</a:t>
            </a:r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err="1"/>
              <a:t>ps</a:t>
            </a:r>
            <a:r>
              <a:rPr lang="en-US" sz="2800" dirty="0"/>
              <a:t> </a:t>
            </a:r>
            <a:r>
              <a:rPr lang="en-US" sz="2800" dirty="0" smtClean="0"/>
              <a:t> aux</a:t>
            </a:r>
            <a:endParaRPr lang="en-US" sz="2800" dirty="0"/>
          </a:p>
          <a:p>
            <a:pPr lvl="2" eaLnBrk="1" hangingPunct="1">
              <a:buFont typeface="Times New Roman" pitchFamily="16" charset="0"/>
              <a:buChar char="•"/>
              <a:defRPr/>
            </a:pPr>
            <a:r>
              <a:rPr lang="en-US" dirty="0" smtClean="0"/>
              <a:t>To </a:t>
            </a:r>
            <a:r>
              <a:rPr lang="en-US" dirty="0"/>
              <a:t>view the </a:t>
            </a:r>
            <a:r>
              <a:rPr lang="en-US" dirty="0" smtClean="0"/>
              <a:t>all running system processes.</a:t>
            </a:r>
            <a:endParaRPr lang="en-US" sz="2000" dirty="0"/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err="1" smtClean="0"/>
              <a:t>ps</a:t>
            </a:r>
            <a:r>
              <a:rPr lang="en-US" sz="2800" dirty="0" smtClean="0"/>
              <a:t> </a:t>
            </a:r>
            <a:r>
              <a:rPr lang="en-US" sz="2800" dirty="0"/>
              <a:t>-u </a:t>
            </a:r>
            <a:r>
              <a:rPr lang="en-US" sz="2800" dirty="0" smtClean="0"/>
              <a:t> </a:t>
            </a:r>
            <a:r>
              <a:rPr lang="en-US" sz="2800" i="1" dirty="0" smtClean="0"/>
              <a:t>user-name</a:t>
            </a:r>
            <a:endParaRPr lang="en-US" sz="2800" dirty="0"/>
          </a:p>
          <a:p>
            <a:pPr lvl="2" eaLnBrk="1" hangingPunct="1">
              <a:buFont typeface="Times New Roman" panose="02020603050405020304" pitchFamily="18" charset="0"/>
              <a:buChar char="•"/>
            </a:pPr>
            <a:r>
              <a:rPr lang="en-US" dirty="0" smtClean="0"/>
              <a:t>To </a:t>
            </a:r>
            <a:r>
              <a:rPr lang="en-US" dirty="0"/>
              <a:t>view the current running process of given user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442ED603-2DC6-4E26-B8FE-462ED418EBFC}" type="slidenum">
              <a:rPr lang="en-US" smtClean="0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316329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447675" y="838200"/>
            <a:ext cx="8229600" cy="762000"/>
          </a:xfrm>
          <a:ln/>
        </p:spPr>
        <p:txBody>
          <a:bodyPr/>
          <a:lstStyle/>
          <a:p>
            <a:pPr eaLnBrk="1" hangingPunct="1"/>
            <a:r>
              <a:rPr lang="en-US" dirty="0" smtClean="0"/>
              <a:t>Commands</a:t>
            </a:r>
            <a:endParaRPr lang="en-US" dirty="0"/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752600"/>
            <a:ext cx="8229600" cy="4816475"/>
          </a:xfrm>
          <a:ln/>
        </p:spPr>
        <p:txBody>
          <a:bodyPr/>
          <a:lstStyle/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smtClean="0"/>
              <a:t>kill</a:t>
            </a:r>
          </a:p>
          <a:p>
            <a:pPr lvl="2" eaLnBrk="1" hangingPunct="1">
              <a:buFont typeface="Times New Roman" panose="02020603050405020304" pitchFamily="18" charset="0"/>
              <a:buChar char="•"/>
            </a:pPr>
            <a:r>
              <a:rPr lang="en-US" dirty="0" smtClean="0"/>
              <a:t>Terminate </a:t>
            </a:r>
            <a:r>
              <a:rPr lang="en-US" dirty="0"/>
              <a:t>a </a:t>
            </a:r>
            <a:r>
              <a:rPr lang="en-US" dirty="0" smtClean="0"/>
              <a:t>process.</a:t>
            </a:r>
          </a:p>
          <a:p>
            <a:pPr lvl="2" eaLnBrk="1" hangingPunct="1">
              <a:buFont typeface="Times New Roman" panose="02020603050405020304" pitchFamily="18" charset="0"/>
              <a:buChar char="•"/>
            </a:pPr>
            <a:r>
              <a:rPr lang="en-US" dirty="0" smtClean="0"/>
              <a:t>Kill </a:t>
            </a:r>
            <a:r>
              <a:rPr lang="en-US" dirty="0"/>
              <a:t>command in  Linux is normally used to kill a suspended or hanged process</a:t>
            </a:r>
            <a:r>
              <a:rPr lang="en-US" dirty="0" smtClean="0"/>
              <a:t>.</a:t>
            </a:r>
          </a:p>
          <a:p>
            <a:pPr lvl="2" eaLnBrk="1" hangingPunct="1">
              <a:buFont typeface="Times New Roman" panose="02020603050405020304" pitchFamily="18" charset="0"/>
              <a:buChar char="•"/>
            </a:pPr>
            <a:r>
              <a:rPr lang="en-US" dirty="0" smtClean="0"/>
              <a:t>kill </a:t>
            </a:r>
            <a:r>
              <a:rPr lang="en-US" dirty="0"/>
              <a:t>-9 is used to forcefully terminate a process in </a:t>
            </a:r>
            <a:r>
              <a:rPr lang="en-US" dirty="0" smtClean="0"/>
              <a:t>Linux.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800" dirty="0" smtClean="0"/>
              <a:t>Syntax </a:t>
            </a:r>
          </a:p>
          <a:p>
            <a:pPr marL="1257300" lvl="4" indent="-342900" eaLnBrk="1" hangingPunct="1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sz="2400" dirty="0" smtClean="0"/>
              <a:t>kill  -9   </a:t>
            </a:r>
            <a:r>
              <a:rPr lang="en-US" sz="2400" i="1" dirty="0" smtClean="0"/>
              <a:t>process-id   </a:t>
            </a:r>
            <a:endParaRPr lang="en-US" sz="2800" dirty="0" smtClean="0"/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endParaRPr lang="en-US" sz="2800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442ED603-2DC6-4E26-B8FE-462ED418EBFC}" type="slidenum">
              <a:rPr lang="en-US" smtClean="0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906154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447675" y="838200"/>
            <a:ext cx="8229600" cy="762000"/>
          </a:xfrm>
          <a:ln/>
        </p:spPr>
        <p:txBody>
          <a:bodyPr/>
          <a:lstStyle/>
          <a:p>
            <a:pPr eaLnBrk="1" hangingPunct="1"/>
            <a:r>
              <a:rPr lang="en-US" dirty="0" smtClean="0"/>
              <a:t>Commands</a:t>
            </a:r>
            <a:endParaRPr lang="en-US" dirty="0"/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752600"/>
            <a:ext cx="8229600" cy="4816475"/>
          </a:xfrm>
          <a:ln/>
        </p:spPr>
        <p:txBody>
          <a:bodyPr/>
          <a:lstStyle/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smtClean="0"/>
              <a:t>find</a:t>
            </a:r>
          </a:p>
          <a:p>
            <a:pPr lvl="2" eaLnBrk="1" hangingPunct="1">
              <a:buFont typeface="Times New Roman" panose="02020603050405020304" pitchFamily="18" charset="0"/>
              <a:buChar char="•"/>
            </a:pPr>
            <a:r>
              <a:rPr lang="en-US" dirty="0" smtClean="0"/>
              <a:t>To search/find </a:t>
            </a:r>
            <a:r>
              <a:rPr lang="en-US" dirty="0"/>
              <a:t>the file or directory in current or given directory </a:t>
            </a:r>
            <a:r>
              <a:rPr lang="en-US" dirty="0" smtClean="0"/>
              <a:t>.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800" dirty="0" smtClean="0"/>
              <a:t>Syntax </a:t>
            </a:r>
          </a:p>
          <a:p>
            <a:pPr marL="1257300" lvl="4" indent="-342900" eaLnBrk="1" hangingPunct="1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sz="2400" dirty="0" smtClean="0"/>
              <a:t>find  /</a:t>
            </a:r>
            <a:r>
              <a:rPr lang="en-US" sz="2400" i="1" dirty="0" smtClean="0"/>
              <a:t>path   </a:t>
            </a:r>
            <a:r>
              <a:rPr lang="en-US" sz="2400" dirty="0" smtClean="0"/>
              <a:t>-name    </a:t>
            </a:r>
            <a:r>
              <a:rPr lang="en-US" sz="2400" i="1" dirty="0" smtClean="0"/>
              <a:t>file-name   </a:t>
            </a:r>
          </a:p>
          <a:p>
            <a:pPr marL="1257300" lvl="4" indent="-342900" eaLnBrk="1" hangingPunct="1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sz="2400" dirty="0" smtClean="0"/>
              <a:t>(To </a:t>
            </a:r>
            <a:r>
              <a:rPr lang="en-US" sz="2400" dirty="0"/>
              <a:t>find a particular file with in current/given directory as well as in its subdirectories</a:t>
            </a:r>
            <a:r>
              <a:rPr lang="en-US" sz="2400" dirty="0" smtClean="0"/>
              <a:t>)</a:t>
            </a:r>
            <a:endParaRPr lang="en-US" sz="2400" dirty="0"/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endParaRPr lang="en-US" sz="2800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442ED603-2DC6-4E26-B8FE-462ED418EBFC}" type="slidenum">
              <a:rPr lang="en-US" smtClean="0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288764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447675" y="838200"/>
            <a:ext cx="8229600" cy="762000"/>
          </a:xfrm>
          <a:ln/>
        </p:spPr>
        <p:txBody>
          <a:bodyPr/>
          <a:lstStyle/>
          <a:p>
            <a:pPr eaLnBrk="1" hangingPunct="1"/>
            <a:r>
              <a:rPr lang="en-US" dirty="0" smtClean="0"/>
              <a:t>Commands</a:t>
            </a:r>
            <a:endParaRPr lang="en-US" dirty="0"/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752600"/>
            <a:ext cx="8229600" cy="4816475"/>
          </a:xfrm>
          <a:ln/>
        </p:spPr>
        <p:txBody>
          <a:bodyPr/>
          <a:lstStyle/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smtClean="0"/>
              <a:t>locate</a:t>
            </a:r>
          </a:p>
          <a:p>
            <a:pPr lvl="2" eaLnBrk="1" hangingPunct="1">
              <a:buFont typeface="Times New Roman" panose="02020603050405020304" pitchFamily="18" charset="0"/>
              <a:buChar char="•"/>
            </a:pPr>
            <a:r>
              <a:rPr lang="en-US" dirty="0" smtClean="0"/>
              <a:t>To </a:t>
            </a:r>
            <a:r>
              <a:rPr lang="en-US" dirty="0"/>
              <a:t>search/find the location of file-name containing the matching </a:t>
            </a:r>
            <a:r>
              <a:rPr lang="en-US" dirty="0" smtClean="0"/>
              <a:t>pattern.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800" dirty="0" smtClean="0"/>
              <a:t>Syntax </a:t>
            </a:r>
          </a:p>
          <a:p>
            <a:pPr marL="1257300" lvl="4" indent="-342900" eaLnBrk="1" hangingPunct="1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sz="2400" dirty="0" smtClean="0"/>
              <a:t>locate  </a:t>
            </a:r>
            <a:r>
              <a:rPr lang="en-US" sz="2400" i="1" dirty="0" smtClean="0"/>
              <a:t>file-name   </a:t>
            </a:r>
            <a:endParaRPr lang="en-US" sz="2400" dirty="0"/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smtClean="0"/>
              <a:t>Options  </a:t>
            </a:r>
            <a:endParaRPr lang="en-US" sz="2800" dirty="0"/>
          </a:p>
          <a:p>
            <a:pPr marL="1257300" lvl="4" indent="-342900" eaLnBrk="1" hangingPunct="1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sz="2400" dirty="0" smtClean="0"/>
              <a:t>locate   -</a:t>
            </a:r>
            <a:r>
              <a:rPr lang="en-US" sz="2400" dirty="0"/>
              <a:t>c  </a:t>
            </a:r>
            <a:r>
              <a:rPr lang="en-US" sz="2400" dirty="0" smtClean="0"/>
              <a:t> (</a:t>
            </a:r>
            <a:r>
              <a:rPr lang="en-US" sz="2400" dirty="0"/>
              <a:t>to count the given file)</a:t>
            </a:r>
            <a:endParaRPr lang="en-US" sz="2400" dirty="0" smtClean="0"/>
          </a:p>
          <a:p>
            <a:pPr marL="1257300" lvl="4" indent="-342900" eaLnBrk="1" hangingPunct="1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sz="2400" dirty="0" smtClean="0"/>
              <a:t>locate   </a:t>
            </a:r>
            <a:r>
              <a:rPr lang="en-US" sz="2400" dirty="0"/>
              <a:t>-I   </a:t>
            </a:r>
            <a:r>
              <a:rPr lang="en-US" sz="2400" dirty="0" smtClean="0"/>
              <a:t> (</a:t>
            </a:r>
            <a:r>
              <a:rPr lang="en-US" sz="2400" dirty="0"/>
              <a:t>to search with limit)</a:t>
            </a:r>
          </a:p>
          <a:p>
            <a:pPr marL="1257300" lvl="4" indent="-342900" eaLnBrk="1" hangingPunct="1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sz="2400" dirty="0"/>
              <a:t>locate  </a:t>
            </a:r>
            <a:r>
              <a:rPr lang="en-US" sz="2400" dirty="0" smtClean="0"/>
              <a:t> -</a:t>
            </a:r>
            <a:r>
              <a:rPr lang="en-US" sz="2400" dirty="0"/>
              <a:t>b </a:t>
            </a:r>
            <a:r>
              <a:rPr lang="en-US" sz="2400" dirty="0" smtClean="0"/>
              <a:t>  </a:t>
            </a:r>
            <a:r>
              <a:rPr lang="en-US" sz="2400" dirty="0"/>
              <a:t>(to search file base name)</a:t>
            </a:r>
          </a:p>
          <a:p>
            <a:pPr marL="1257300" lvl="4" indent="-342900" eaLnBrk="1" hangingPunct="1">
              <a:spcBef>
                <a:spcPts val="800"/>
              </a:spcBef>
              <a:buFont typeface="Arial" panose="020B0604020202020204" pitchFamily="34" charset="0"/>
              <a:buChar char="•"/>
            </a:pPr>
            <a:endParaRPr lang="en-US" sz="2800" dirty="0" smtClean="0"/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endParaRPr lang="en-US" sz="2800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442ED603-2DC6-4E26-B8FE-462ED418EBFC}" type="slidenum">
              <a:rPr lang="en-US" smtClean="0"/>
              <a:pPr/>
              <a:t>44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956840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447675" y="838200"/>
            <a:ext cx="8229600" cy="762000"/>
          </a:xfrm>
          <a:ln/>
        </p:spPr>
        <p:txBody>
          <a:bodyPr/>
          <a:lstStyle/>
          <a:p>
            <a:pPr eaLnBrk="1" hangingPunct="1"/>
            <a:r>
              <a:rPr lang="en-US" dirty="0" smtClean="0"/>
              <a:t>Commands</a:t>
            </a:r>
            <a:endParaRPr lang="en-US" dirty="0"/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752600"/>
            <a:ext cx="8229600" cy="4816475"/>
          </a:xfrm>
          <a:ln/>
        </p:spPr>
        <p:txBody>
          <a:bodyPr/>
          <a:lstStyle/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smtClean="0"/>
              <a:t>free </a:t>
            </a:r>
          </a:p>
          <a:p>
            <a:pPr lvl="2" eaLnBrk="1" hangingPunct="1">
              <a:buFont typeface="Times New Roman" panose="02020603050405020304" pitchFamily="18" charset="0"/>
              <a:buChar char="•"/>
            </a:pPr>
            <a:r>
              <a:rPr lang="en-US" dirty="0" smtClean="0"/>
              <a:t>To view the memory status.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800" dirty="0" smtClean="0"/>
              <a:t>Syntax </a:t>
            </a:r>
          </a:p>
          <a:p>
            <a:pPr marL="1257300" lvl="4" indent="-342900" eaLnBrk="1" hangingPunct="1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sz="2400" dirty="0" smtClean="0"/>
              <a:t>free  </a:t>
            </a:r>
            <a:r>
              <a:rPr lang="en-US" sz="2400" i="1" dirty="0" smtClean="0"/>
              <a:t>   </a:t>
            </a:r>
            <a:endParaRPr lang="en-US" sz="2400" dirty="0"/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smtClean="0"/>
              <a:t>Options  </a:t>
            </a:r>
            <a:endParaRPr lang="en-US" sz="2800" dirty="0"/>
          </a:p>
          <a:p>
            <a:pPr marL="1257300" lvl="4" indent="-342900" eaLnBrk="1" hangingPunct="1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sz="2400" dirty="0" smtClean="0"/>
              <a:t>free   -l       (show memory with detail)</a:t>
            </a:r>
          </a:p>
          <a:p>
            <a:pPr marL="1257300" lvl="4" indent="-342900" eaLnBrk="1" hangingPunct="1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sz="2400" dirty="0" smtClean="0"/>
              <a:t>free   -m     (show memory statistics in MBs)</a:t>
            </a:r>
          </a:p>
          <a:p>
            <a:pPr marL="1257300" lvl="4" indent="-342900" eaLnBrk="1" hangingPunct="1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sz="2400" dirty="0"/>
              <a:t>f</a:t>
            </a:r>
            <a:r>
              <a:rPr lang="en-US" sz="2400" dirty="0" smtClean="0"/>
              <a:t>ree   -g      (</a:t>
            </a:r>
            <a:r>
              <a:rPr lang="en-US" sz="2400" dirty="0"/>
              <a:t>show memory statistics in </a:t>
            </a:r>
            <a:r>
              <a:rPr lang="en-US" sz="2400" dirty="0" smtClean="0"/>
              <a:t>GBs</a:t>
            </a:r>
            <a:r>
              <a:rPr lang="en-US" sz="2400" dirty="0"/>
              <a:t>)</a:t>
            </a:r>
            <a:endParaRPr lang="en-US" sz="2800" dirty="0" smtClean="0"/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endParaRPr lang="en-US" sz="2800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442ED603-2DC6-4E26-B8FE-462ED418EBFC}" type="slidenum">
              <a:rPr lang="en-US" smtClean="0"/>
              <a:pPr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371111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447675" y="838200"/>
            <a:ext cx="8229600" cy="762000"/>
          </a:xfrm>
          <a:ln/>
        </p:spPr>
        <p:txBody>
          <a:bodyPr/>
          <a:lstStyle/>
          <a:p>
            <a:pPr eaLnBrk="1" hangingPunct="1"/>
            <a:r>
              <a:rPr lang="en-US" dirty="0" smtClean="0"/>
              <a:t>Commands</a:t>
            </a:r>
            <a:endParaRPr lang="en-US" dirty="0"/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752600"/>
            <a:ext cx="8229600" cy="4816475"/>
          </a:xfrm>
          <a:ln/>
        </p:spPr>
        <p:txBody>
          <a:bodyPr/>
          <a:lstStyle/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smtClean="0"/>
              <a:t>du </a:t>
            </a:r>
          </a:p>
          <a:p>
            <a:pPr lvl="2" eaLnBrk="1" hangingPunct="1">
              <a:buFont typeface="Times New Roman" panose="02020603050405020304" pitchFamily="18" charset="0"/>
              <a:buChar char="•"/>
            </a:pPr>
            <a:r>
              <a:rPr lang="en-US" dirty="0" smtClean="0"/>
              <a:t>To view the disk used space of any file/directory.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800" dirty="0" smtClean="0"/>
              <a:t>Syntax </a:t>
            </a:r>
          </a:p>
          <a:p>
            <a:pPr marL="1257300" lvl="4" indent="-342900" eaLnBrk="1" hangingPunct="1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sz="2400" dirty="0" smtClean="0"/>
              <a:t>du   </a:t>
            </a:r>
            <a:r>
              <a:rPr lang="en-US" sz="2400" i="1" dirty="0" smtClean="0"/>
              <a:t>directory-name   </a:t>
            </a:r>
            <a:endParaRPr lang="en-US" sz="2400" dirty="0"/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smtClean="0"/>
              <a:t>Options  </a:t>
            </a:r>
            <a:endParaRPr lang="en-US" sz="2800" dirty="0"/>
          </a:p>
          <a:p>
            <a:pPr marL="1257300" lvl="4" indent="-342900" eaLnBrk="1" hangingPunct="1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sz="2400" dirty="0" smtClean="0"/>
              <a:t>du    -</a:t>
            </a:r>
            <a:r>
              <a:rPr lang="en-US" sz="2400" dirty="0"/>
              <a:t>c    (show the grand total)</a:t>
            </a:r>
            <a:endParaRPr lang="en-US" sz="2400" dirty="0" smtClean="0"/>
          </a:p>
          <a:p>
            <a:pPr marL="1257300" lvl="4" indent="-342900" eaLnBrk="1" hangingPunct="1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sz="2400" dirty="0" smtClean="0"/>
              <a:t>du    -</a:t>
            </a:r>
            <a:r>
              <a:rPr lang="en-US" sz="2400" dirty="0"/>
              <a:t>h    </a:t>
            </a:r>
            <a:r>
              <a:rPr lang="en-US" sz="2400" dirty="0" smtClean="0"/>
              <a:t>(</a:t>
            </a:r>
            <a:r>
              <a:rPr lang="en-US" sz="2400" dirty="0"/>
              <a:t>human readable form)</a:t>
            </a:r>
            <a:endParaRPr lang="en-US" sz="2400" dirty="0" smtClean="0"/>
          </a:p>
          <a:p>
            <a:pPr marL="1257300" lvl="4" indent="-342900" eaLnBrk="1" hangingPunct="1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sz="2400" dirty="0" smtClean="0"/>
              <a:t>d</a:t>
            </a:r>
            <a:r>
              <a:rPr lang="en-US" sz="2400" dirty="0"/>
              <a:t>u</a:t>
            </a:r>
            <a:r>
              <a:rPr lang="en-US" sz="2400" dirty="0" smtClean="0"/>
              <a:t>    -</a:t>
            </a:r>
            <a:r>
              <a:rPr lang="en-US" sz="2400" dirty="0"/>
              <a:t>s    </a:t>
            </a:r>
            <a:r>
              <a:rPr lang="en-US" sz="2400" dirty="0" smtClean="0"/>
              <a:t>(</a:t>
            </a:r>
            <a:r>
              <a:rPr lang="en-US" sz="2400" dirty="0"/>
              <a:t>show only a total size )</a:t>
            </a:r>
            <a:endParaRPr lang="en-US" sz="2800" dirty="0" smtClean="0"/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endParaRPr lang="en-US" sz="2800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442ED603-2DC6-4E26-B8FE-462ED418EBFC}" type="slidenum">
              <a:rPr lang="en-US" smtClean="0"/>
              <a:pPr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704060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447675" y="838200"/>
            <a:ext cx="8229600" cy="762000"/>
          </a:xfrm>
          <a:ln/>
        </p:spPr>
        <p:txBody>
          <a:bodyPr/>
          <a:lstStyle/>
          <a:p>
            <a:pPr eaLnBrk="1" hangingPunct="1"/>
            <a:r>
              <a:rPr lang="en-US" dirty="0" smtClean="0"/>
              <a:t>Commands</a:t>
            </a:r>
            <a:endParaRPr lang="en-US" dirty="0"/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752600"/>
            <a:ext cx="8229600" cy="4816475"/>
          </a:xfrm>
          <a:ln/>
        </p:spPr>
        <p:txBody>
          <a:bodyPr/>
          <a:lstStyle/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err="1" smtClean="0"/>
              <a:t>df</a:t>
            </a:r>
            <a:r>
              <a:rPr lang="en-US" sz="2800" dirty="0" smtClean="0"/>
              <a:t> </a:t>
            </a:r>
          </a:p>
          <a:p>
            <a:pPr lvl="2" eaLnBrk="1" hangingPunct="1">
              <a:buFont typeface="Times New Roman" panose="02020603050405020304" pitchFamily="18" charset="0"/>
              <a:buChar char="•"/>
            </a:pPr>
            <a:r>
              <a:rPr lang="en-US" dirty="0" smtClean="0"/>
              <a:t>To view the disk free space.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800" dirty="0" smtClean="0"/>
              <a:t>Syntax </a:t>
            </a:r>
          </a:p>
          <a:p>
            <a:pPr marL="1257300" lvl="4" indent="-342900" eaLnBrk="1" hangingPunct="1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sz="2400" dirty="0" err="1" smtClean="0"/>
              <a:t>df</a:t>
            </a:r>
            <a:r>
              <a:rPr lang="en-US" sz="2400" dirty="0" smtClean="0"/>
              <a:t>   </a:t>
            </a:r>
            <a:r>
              <a:rPr lang="en-US" sz="2400" i="1" dirty="0" smtClean="0"/>
              <a:t>directory-name   </a:t>
            </a:r>
            <a:endParaRPr lang="en-US" sz="2400" dirty="0"/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smtClean="0"/>
              <a:t>Options  </a:t>
            </a:r>
            <a:endParaRPr lang="en-US" sz="2800" dirty="0"/>
          </a:p>
          <a:p>
            <a:pPr marL="1257300" lvl="4" indent="-342900" eaLnBrk="1" hangingPunct="1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sz="2400" dirty="0" err="1" smtClean="0"/>
              <a:t>df</a:t>
            </a:r>
            <a:r>
              <a:rPr lang="en-US" sz="2400" dirty="0" smtClean="0"/>
              <a:t>    -h    (show detail in human readable format)</a:t>
            </a:r>
          </a:p>
          <a:p>
            <a:pPr marL="1257300" lvl="4" indent="-342900" eaLnBrk="1" hangingPunct="1">
              <a:spcBef>
                <a:spcPts val="800"/>
              </a:spcBef>
              <a:buFont typeface="Arial" panose="020B0604020202020204" pitchFamily="34" charset="0"/>
              <a:buChar char="•"/>
            </a:pPr>
            <a:endParaRPr lang="en-US" sz="2800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442ED603-2DC6-4E26-B8FE-462ED418EBFC}" type="slidenum">
              <a:rPr lang="en-US" smtClean="0"/>
              <a:pPr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847630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447675" y="838200"/>
            <a:ext cx="8229600" cy="762000"/>
          </a:xfrm>
          <a:ln/>
        </p:spPr>
        <p:txBody>
          <a:bodyPr/>
          <a:lstStyle/>
          <a:p>
            <a:pPr eaLnBrk="1" hangingPunct="1"/>
            <a:r>
              <a:rPr lang="en-US" dirty="0" smtClean="0"/>
              <a:t>Commands</a:t>
            </a:r>
            <a:endParaRPr lang="en-US" dirty="0"/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752600"/>
            <a:ext cx="8229600" cy="4816475"/>
          </a:xfrm>
          <a:ln/>
        </p:spPr>
        <p:txBody>
          <a:bodyPr/>
          <a:lstStyle/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err="1" smtClean="0"/>
              <a:t>su</a:t>
            </a:r>
            <a:endParaRPr lang="en-US" sz="2800" dirty="0" smtClean="0"/>
          </a:p>
          <a:p>
            <a:pPr lvl="2" eaLnBrk="1" hangingPunct="1">
              <a:buFont typeface="Times New Roman" panose="02020603050405020304" pitchFamily="18" charset="0"/>
              <a:buChar char="•"/>
            </a:pPr>
            <a:r>
              <a:rPr lang="en-US" dirty="0" smtClean="0"/>
              <a:t>To </a:t>
            </a:r>
            <a:r>
              <a:rPr lang="en-US" dirty="0"/>
              <a:t>switch an other user account</a:t>
            </a:r>
            <a:endParaRPr lang="en-US" dirty="0" smtClean="0"/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800" dirty="0" smtClean="0"/>
              <a:t>Syntax </a:t>
            </a:r>
          </a:p>
          <a:p>
            <a:pPr marL="1257300" lvl="4" indent="-342900" eaLnBrk="1" hangingPunct="1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sz="2400" dirty="0" err="1" smtClean="0"/>
              <a:t>su</a:t>
            </a:r>
            <a:r>
              <a:rPr lang="en-US" sz="2400" dirty="0" smtClean="0"/>
              <a:t>  </a:t>
            </a:r>
            <a:r>
              <a:rPr lang="en-US" sz="2400" i="1" dirty="0" smtClean="0"/>
              <a:t>user-name   </a:t>
            </a:r>
            <a:endParaRPr lang="en-US" sz="2400" dirty="0"/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smtClean="0"/>
              <a:t>Options  </a:t>
            </a:r>
            <a:endParaRPr lang="en-US" sz="2800" dirty="0"/>
          </a:p>
          <a:p>
            <a:pPr marL="1257300" lvl="4" indent="-342900" eaLnBrk="1" hangingPunct="1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sz="2400" dirty="0" err="1" smtClean="0"/>
              <a:t>su</a:t>
            </a:r>
            <a:r>
              <a:rPr lang="en-US" sz="2400" dirty="0" smtClean="0"/>
              <a:t>   -   </a:t>
            </a:r>
            <a:r>
              <a:rPr lang="en-US" sz="2400" i="1" dirty="0" smtClean="0"/>
              <a:t>user-name</a:t>
            </a:r>
            <a:endParaRPr lang="en-US" sz="2400" dirty="0" smtClean="0"/>
          </a:p>
          <a:p>
            <a:pPr marL="1257300" lvl="4" indent="-342900" eaLnBrk="1" hangingPunct="1">
              <a:spcBef>
                <a:spcPts val="800"/>
              </a:spcBef>
              <a:buFont typeface="Arial" panose="020B0604020202020204" pitchFamily="34" charset="0"/>
              <a:buChar char="•"/>
            </a:pPr>
            <a:endParaRPr lang="en-US" sz="2800" dirty="0" smtClean="0"/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endParaRPr lang="en-US" sz="2800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442ED603-2DC6-4E26-B8FE-462ED418EBFC}" type="slidenum">
              <a:rPr lang="en-US" smtClean="0"/>
              <a:pPr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69118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447675" y="838200"/>
            <a:ext cx="8229600" cy="762000"/>
          </a:xfrm>
          <a:ln/>
        </p:spPr>
        <p:txBody>
          <a:bodyPr/>
          <a:lstStyle/>
          <a:p>
            <a:pPr eaLnBrk="1" hangingPunct="1"/>
            <a:r>
              <a:rPr lang="en-US" dirty="0" smtClean="0"/>
              <a:t>Commands</a:t>
            </a:r>
            <a:endParaRPr lang="en-US" dirty="0"/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752600"/>
            <a:ext cx="8229600" cy="4816475"/>
          </a:xfrm>
          <a:ln/>
        </p:spPr>
        <p:txBody>
          <a:bodyPr/>
          <a:lstStyle/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smtClean="0"/>
              <a:t>date</a:t>
            </a:r>
          </a:p>
          <a:p>
            <a:pPr lvl="2" eaLnBrk="1" hangingPunct="1">
              <a:buFont typeface="Times New Roman" panose="02020603050405020304" pitchFamily="18" charset="0"/>
              <a:buChar char="•"/>
            </a:pPr>
            <a:r>
              <a:rPr lang="en-US" dirty="0" smtClean="0"/>
              <a:t>To display </a:t>
            </a:r>
            <a:r>
              <a:rPr lang="en-US" dirty="0"/>
              <a:t>and change the date and </a:t>
            </a:r>
            <a:r>
              <a:rPr lang="en-US" dirty="0" smtClean="0"/>
              <a:t>time.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800" dirty="0" smtClean="0"/>
              <a:t>Syntax </a:t>
            </a:r>
          </a:p>
          <a:p>
            <a:pPr marL="1257300" lvl="4" indent="-342900" eaLnBrk="1" hangingPunct="1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sz="2400" dirty="0" smtClean="0"/>
              <a:t>date </a:t>
            </a:r>
            <a:r>
              <a:rPr lang="en-US" sz="2400" i="1" dirty="0" smtClean="0"/>
              <a:t>   </a:t>
            </a:r>
            <a:endParaRPr lang="en-US" sz="2400" dirty="0"/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smtClean="0"/>
              <a:t>Options  </a:t>
            </a:r>
            <a:endParaRPr lang="en-US" sz="2800" dirty="0"/>
          </a:p>
          <a:p>
            <a:pPr marL="1257300" lvl="4" indent="-342900" eaLnBrk="1" hangingPunct="1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sz="2400" dirty="0"/>
              <a:t>date  -s  “</a:t>
            </a:r>
            <a:r>
              <a:rPr lang="en-US" sz="2400" i="1" dirty="0"/>
              <a:t>MM</a:t>
            </a:r>
            <a:r>
              <a:rPr lang="en-US" sz="2400" b="1" i="1" dirty="0"/>
              <a:t>/</a:t>
            </a:r>
            <a:r>
              <a:rPr lang="en-US" sz="2400" i="1" dirty="0"/>
              <a:t>DD</a:t>
            </a:r>
            <a:r>
              <a:rPr lang="en-US" sz="2400" b="1" i="1" dirty="0"/>
              <a:t>/</a:t>
            </a:r>
            <a:r>
              <a:rPr lang="en-US" sz="2400" i="1" dirty="0"/>
              <a:t>YYYY </a:t>
            </a:r>
            <a:r>
              <a:rPr lang="en-US" sz="2400" i="1" dirty="0" err="1"/>
              <a:t>hh:mm:ss</a:t>
            </a:r>
            <a:r>
              <a:rPr lang="en-US" sz="2400" dirty="0" smtClean="0"/>
              <a:t>”</a:t>
            </a:r>
          </a:p>
          <a:p>
            <a:pPr marL="1257300" lvl="4" indent="-342900" eaLnBrk="1" hangingPunct="1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sz="2400" dirty="0" smtClean="0"/>
              <a:t>date  </a:t>
            </a:r>
            <a:r>
              <a:rPr lang="en-US" sz="2400" dirty="0"/>
              <a:t>-s  “</a:t>
            </a:r>
            <a:r>
              <a:rPr lang="en-US" sz="2400" i="1" dirty="0"/>
              <a:t>DD </a:t>
            </a:r>
            <a:r>
              <a:rPr lang="en-US" sz="2400" i="1" dirty="0" smtClean="0"/>
              <a:t>month </a:t>
            </a:r>
            <a:r>
              <a:rPr lang="en-US" sz="2400" i="1" dirty="0"/>
              <a:t>YYYY </a:t>
            </a:r>
            <a:r>
              <a:rPr lang="en-US" sz="2400" i="1" dirty="0" err="1"/>
              <a:t>hh:mm:ss</a:t>
            </a:r>
            <a:r>
              <a:rPr lang="en-US" sz="2400" dirty="0" smtClean="0"/>
              <a:t>”</a:t>
            </a:r>
          </a:p>
          <a:p>
            <a:pPr marL="1257300" lvl="4" indent="-342900" eaLnBrk="1" hangingPunct="1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sz="2400" dirty="0" smtClean="0"/>
              <a:t>date  </a:t>
            </a:r>
            <a:r>
              <a:rPr lang="en-US" sz="2400" dirty="0"/>
              <a:t>-s  “</a:t>
            </a:r>
            <a:r>
              <a:rPr lang="en-US" sz="2400" i="1" dirty="0"/>
              <a:t>YYYY-MM-DD </a:t>
            </a:r>
            <a:r>
              <a:rPr lang="en-US" sz="2400" i="1" dirty="0" err="1"/>
              <a:t>hh:mm:ss</a:t>
            </a:r>
            <a:r>
              <a:rPr lang="en-US" sz="2400" dirty="0" smtClean="0"/>
              <a:t>”</a:t>
            </a:r>
          </a:p>
          <a:p>
            <a:pPr marL="1257300" lvl="4" indent="-342900" eaLnBrk="1" hangingPunct="1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sz="2400" dirty="0" smtClean="0"/>
              <a:t>date  </a:t>
            </a:r>
            <a:r>
              <a:rPr lang="en-US" sz="2400" dirty="0"/>
              <a:t>-s  “</a:t>
            </a:r>
            <a:r>
              <a:rPr lang="en-US" sz="2400" i="1" dirty="0"/>
              <a:t>YYYYMMDD </a:t>
            </a:r>
            <a:r>
              <a:rPr lang="en-US" sz="2400" i="1" dirty="0" err="1"/>
              <a:t>hh:mm:ss</a:t>
            </a:r>
            <a:r>
              <a:rPr lang="en-US" sz="2400" dirty="0" smtClean="0"/>
              <a:t>”</a:t>
            </a:r>
            <a:endParaRPr lang="en-US" sz="2800" dirty="0" smtClean="0"/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endParaRPr lang="en-US" sz="2800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442ED603-2DC6-4E26-B8FE-462ED418EBFC}" type="slidenum">
              <a:rPr lang="en-US" smtClean="0"/>
              <a:pPr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238881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447675" y="838200"/>
            <a:ext cx="8229600" cy="762000"/>
          </a:xfrm>
          <a:ln/>
        </p:spPr>
        <p:txBody>
          <a:bodyPr/>
          <a:lstStyle/>
          <a:p>
            <a:pPr eaLnBrk="1" hangingPunct="1"/>
            <a:r>
              <a:rPr lang="en-US" dirty="0"/>
              <a:t>Shell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442ED603-2DC6-4E26-B8FE-462ED418EBFC}" type="slidenum">
              <a:rPr lang="en-US" smtClean="0"/>
              <a:pPr/>
              <a:t>5</a:t>
            </a:fld>
            <a:endParaRPr lang="en-US"/>
          </a:p>
        </p:txBody>
      </p:sp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401" b="98971" l="6239" r="9653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945" y="1906587"/>
            <a:ext cx="8958055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8004476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447675" y="838200"/>
            <a:ext cx="8229600" cy="762000"/>
          </a:xfrm>
          <a:ln/>
        </p:spPr>
        <p:txBody>
          <a:bodyPr/>
          <a:lstStyle/>
          <a:p>
            <a:pPr eaLnBrk="1" hangingPunct="1"/>
            <a:r>
              <a:rPr lang="en-US" dirty="0" smtClean="0"/>
              <a:t>Commands</a:t>
            </a:r>
            <a:endParaRPr lang="en-US" dirty="0"/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752600"/>
            <a:ext cx="8229600" cy="4816475"/>
          </a:xfrm>
          <a:ln/>
        </p:spPr>
        <p:txBody>
          <a:bodyPr/>
          <a:lstStyle/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smtClean="0"/>
              <a:t>Date </a:t>
            </a:r>
            <a:r>
              <a:rPr lang="en-US" sz="2800" dirty="0"/>
              <a:t>format</a:t>
            </a:r>
          </a:p>
          <a:p>
            <a:pPr lvl="2" eaLnBrk="1" hangingPunct="1">
              <a:buFont typeface="Times New Roman" panose="02020603050405020304" pitchFamily="18" charset="0"/>
              <a:buChar char="•"/>
            </a:pPr>
            <a:r>
              <a:rPr lang="en-US" dirty="0"/>
              <a:t>date    +%T    or   +%X   (Time)</a:t>
            </a:r>
          </a:p>
          <a:p>
            <a:pPr lvl="2" eaLnBrk="1" hangingPunct="1">
              <a:buFont typeface="Times New Roman" panose="02020603050405020304" pitchFamily="18" charset="0"/>
              <a:buChar char="•"/>
            </a:pPr>
            <a:r>
              <a:rPr lang="en-US" dirty="0"/>
              <a:t>date    +%a     or    +%A   (Day)</a:t>
            </a:r>
          </a:p>
          <a:p>
            <a:pPr lvl="2" eaLnBrk="1" hangingPunct="1">
              <a:buFont typeface="Times New Roman" panose="02020603050405020304" pitchFamily="18" charset="0"/>
              <a:buChar char="•"/>
            </a:pPr>
            <a:r>
              <a:rPr lang="en-US" dirty="0"/>
              <a:t>date    +%D    or   +%F    or    +%x    (Date)</a:t>
            </a:r>
          </a:p>
          <a:p>
            <a:pPr lvl="2" eaLnBrk="1" hangingPunct="1">
              <a:buFont typeface="Times New Roman" panose="02020603050405020304" pitchFamily="18" charset="0"/>
              <a:buChar char="•"/>
            </a:pPr>
            <a:r>
              <a:rPr lang="en-US" dirty="0"/>
              <a:t>date    +%b     or   +%B    or   +%m  (Month) </a:t>
            </a:r>
          </a:p>
          <a:p>
            <a:pPr lvl="2" eaLnBrk="1" hangingPunct="1">
              <a:buFont typeface="Times New Roman" panose="02020603050405020304" pitchFamily="18" charset="0"/>
              <a:buChar char="•"/>
            </a:pPr>
            <a:r>
              <a:rPr lang="en-US" dirty="0"/>
              <a:t>date    +%G     (Year)</a:t>
            </a:r>
          </a:p>
          <a:p>
            <a:pPr lvl="2" eaLnBrk="1" hangingPunct="1">
              <a:buFont typeface="Times New Roman" panose="02020603050405020304" pitchFamily="18" charset="0"/>
              <a:buChar char="•"/>
            </a:pPr>
            <a:endParaRPr lang="en-US" dirty="0" smtClean="0"/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endParaRPr lang="en-US" sz="2800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442ED603-2DC6-4E26-B8FE-462ED418EBFC}" type="slidenum">
              <a:rPr lang="en-US" smtClean="0"/>
              <a:pPr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207098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447675" y="838200"/>
            <a:ext cx="8229600" cy="762000"/>
          </a:xfrm>
          <a:ln/>
        </p:spPr>
        <p:txBody>
          <a:bodyPr/>
          <a:lstStyle/>
          <a:p>
            <a:pPr eaLnBrk="1" hangingPunct="1"/>
            <a:r>
              <a:rPr lang="en-US" dirty="0" smtClean="0"/>
              <a:t>Commands</a:t>
            </a:r>
            <a:endParaRPr lang="en-US" dirty="0"/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752600"/>
            <a:ext cx="8229600" cy="4816475"/>
          </a:xfrm>
          <a:ln/>
        </p:spPr>
        <p:txBody>
          <a:bodyPr/>
          <a:lstStyle/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/>
              <a:t>&amp;</a:t>
            </a:r>
            <a:r>
              <a:rPr lang="en-US" sz="2800" dirty="0" smtClean="0"/>
              <a:t> </a:t>
            </a:r>
          </a:p>
          <a:p>
            <a:pPr lvl="2" eaLnBrk="1" hangingPunct="1">
              <a:buFont typeface="Times New Roman" panose="02020603050405020304" pitchFamily="18" charset="0"/>
              <a:buChar char="•"/>
            </a:pPr>
            <a:r>
              <a:rPr lang="en-US" dirty="0" smtClean="0"/>
              <a:t>To set </a:t>
            </a:r>
            <a:r>
              <a:rPr lang="en-US" dirty="0"/>
              <a:t>as a background job.</a:t>
            </a:r>
            <a:endParaRPr lang="en-US" dirty="0" smtClean="0"/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800" dirty="0" err="1" smtClean="0"/>
              <a:t>Ctrl+z</a:t>
            </a:r>
            <a:endParaRPr lang="en-US" sz="2800" dirty="0"/>
          </a:p>
          <a:p>
            <a:pPr lvl="2" eaLnBrk="1" hangingPunct="1">
              <a:buFont typeface="Times New Roman" panose="02020603050405020304" pitchFamily="18" charset="0"/>
              <a:buChar char="•"/>
            </a:pPr>
            <a:r>
              <a:rPr lang="en-US" dirty="0" smtClean="0"/>
              <a:t>To set as a background job .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800" dirty="0" smtClean="0"/>
              <a:t>Syntax </a:t>
            </a:r>
          </a:p>
          <a:p>
            <a:pPr marL="1257300" lvl="4" indent="-342900" eaLnBrk="1" hangingPunct="1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sz="2400" dirty="0" smtClean="0"/>
              <a:t>Service-name   &amp;</a:t>
            </a:r>
            <a:r>
              <a:rPr lang="en-US" sz="2400" i="1" dirty="0" smtClean="0"/>
              <a:t> </a:t>
            </a:r>
          </a:p>
          <a:p>
            <a:pPr marL="1257300" lvl="4" indent="-342900" eaLnBrk="1" hangingPunct="1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sz="2400" dirty="0" err="1" smtClean="0"/>
              <a:t>Ctrl+z</a:t>
            </a:r>
            <a:r>
              <a:rPr lang="en-US" sz="2400" dirty="0" smtClean="0"/>
              <a:t>  </a:t>
            </a:r>
            <a:endParaRPr lang="en-US" sz="2400" dirty="0"/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endParaRPr lang="en-US" sz="2800" dirty="0" smtClean="0"/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endParaRPr lang="en-US" sz="2800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442ED603-2DC6-4E26-B8FE-462ED418EBFC}" type="slidenum">
              <a:rPr lang="en-US" smtClean="0"/>
              <a:pPr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263081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447675" y="838200"/>
            <a:ext cx="8229600" cy="762000"/>
          </a:xfrm>
          <a:ln/>
        </p:spPr>
        <p:txBody>
          <a:bodyPr/>
          <a:lstStyle/>
          <a:p>
            <a:pPr eaLnBrk="1" hangingPunct="1"/>
            <a:r>
              <a:rPr lang="en-US" dirty="0" smtClean="0"/>
              <a:t>Commands</a:t>
            </a:r>
            <a:endParaRPr lang="en-US" dirty="0"/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752600"/>
            <a:ext cx="8229600" cy="4816475"/>
          </a:xfrm>
          <a:ln/>
        </p:spPr>
        <p:txBody>
          <a:bodyPr/>
          <a:lstStyle/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err="1" smtClean="0"/>
              <a:t>bg</a:t>
            </a:r>
            <a:r>
              <a:rPr lang="en-US" sz="2800" dirty="0" smtClean="0"/>
              <a:t> </a:t>
            </a:r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smtClean="0"/>
              <a:t>jobs </a:t>
            </a:r>
          </a:p>
          <a:p>
            <a:pPr lvl="2" eaLnBrk="1" hangingPunct="1">
              <a:buFont typeface="Times New Roman" panose="02020603050405020304" pitchFamily="18" charset="0"/>
              <a:buChar char="•"/>
            </a:pPr>
            <a:r>
              <a:rPr lang="en-US" dirty="0" smtClean="0"/>
              <a:t>To </a:t>
            </a:r>
            <a:r>
              <a:rPr lang="en-US" dirty="0"/>
              <a:t>view the all background running jobs</a:t>
            </a:r>
            <a:r>
              <a:rPr lang="en-US" dirty="0" smtClean="0"/>
              <a:t>.</a:t>
            </a:r>
          </a:p>
          <a:p>
            <a:pPr lvl="2" eaLnBrk="1" hangingPunct="1">
              <a:buFont typeface="Times New Roman" panose="02020603050405020304" pitchFamily="18" charset="0"/>
              <a:buChar char="•"/>
            </a:pPr>
            <a:r>
              <a:rPr lang="en-US" dirty="0" smtClean="0"/>
              <a:t>“</a:t>
            </a:r>
            <a:r>
              <a:rPr lang="en-US" dirty="0" err="1" smtClean="0"/>
              <a:t>bg</a:t>
            </a:r>
            <a:r>
              <a:rPr lang="en-US" dirty="0" smtClean="0"/>
              <a:t>” </a:t>
            </a:r>
            <a:r>
              <a:rPr lang="en-US" dirty="0"/>
              <a:t>show the total jobs.</a:t>
            </a:r>
          </a:p>
          <a:p>
            <a:pPr lvl="2" eaLnBrk="1" hangingPunct="1">
              <a:buFont typeface="Times New Roman" panose="02020603050405020304" pitchFamily="18" charset="0"/>
              <a:buChar char="•"/>
            </a:pPr>
            <a:r>
              <a:rPr lang="en-US" dirty="0" smtClean="0"/>
              <a:t>“jobs</a:t>
            </a:r>
            <a:r>
              <a:rPr lang="en-US" dirty="0"/>
              <a:t>” show the jobs in </a:t>
            </a:r>
            <a:r>
              <a:rPr lang="en-US" dirty="0" smtClean="0"/>
              <a:t>sequence.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800" dirty="0" smtClean="0"/>
              <a:t>Syntax </a:t>
            </a:r>
          </a:p>
          <a:p>
            <a:pPr marL="1257300" lvl="4" indent="-342900" eaLnBrk="1" hangingPunct="1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sz="2400" dirty="0" err="1" smtClean="0"/>
              <a:t>bg</a:t>
            </a:r>
            <a:r>
              <a:rPr lang="en-US" sz="2400" dirty="0" smtClean="0"/>
              <a:t>  </a:t>
            </a:r>
          </a:p>
          <a:p>
            <a:pPr marL="1257300" lvl="4" indent="-342900" eaLnBrk="1" hangingPunct="1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sz="2400" dirty="0" smtClean="0"/>
              <a:t>jobs</a:t>
            </a:r>
            <a:r>
              <a:rPr lang="en-US" sz="2400" i="1" dirty="0" smtClean="0"/>
              <a:t>   </a:t>
            </a:r>
            <a:endParaRPr lang="en-US" sz="24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442ED603-2DC6-4E26-B8FE-462ED418EBFC}" type="slidenum">
              <a:rPr lang="en-US" smtClean="0"/>
              <a:pPr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476744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447675" y="838200"/>
            <a:ext cx="8229600" cy="762000"/>
          </a:xfrm>
          <a:ln/>
        </p:spPr>
        <p:txBody>
          <a:bodyPr/>
          <a:lstStyle/>
          <a:p>
            <a:pPr eaLnBrk="1" hangingPunct="1"/>
            <a:r>
              <a:rPr lang="en-US" dirty="0" smtClean="0"/>
              <a:t>Commands</a:t>
            </a:r>
            <a:endParaRPr lang="en-US" dirty="0"/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752600"/>
            <a:ext cx="8229600" cy="4816475"/>
          </a:xfrm>
          <a:ln/>
        </p:spPr>
        <p:txBody>
          <a:bodyPr/>
          <a:lstStyle/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err="1" smtClean="0"/>
              <a:t>fg</a:t>
            </a:r>
            <a:r>
              <a:rPr lang="en-US" sz="2800" dirty="0" smtClean="0"/>
              <a:t> </a:t>
            </a:r>
          </a:p>
          <a:p>
            <a:pPr lvl="2" eaLnBrk="1" hangingPunct="1">
              <a:buFont typeface="Times New Roman" panose="02020603050405020304" pitchFamily="18" charset="0"/>
              <a:buChar char="•"/>
            </a:pPr>
            <a:r>
              <a:rPr lang="en-US" dirty="0" smtClean="0"/>
              <a:t>To </a:t>
            </a:r>
            <a:r>
              <a:rPr lang="en-US" dirty="0"/>
              <a:t>set a background job as a foreground job.</a:t>
            </a:r>
            <a:endParaRPr lang="en-US" dirty="0" smtClean="0"/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800" dirty="0" smtClean="0"/>
              <a:t>Syntax </a:t>
            </a:r>
          </a:p>
          <a:p>
            <a:pPr marL="1257300" lvl="4" indent="-342900" eaLnBrk="1" hangingPunct="1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sz="2400" dirty="0" err="1" smtClean="0"/>
              <a:t>fg</a:t>
            </a:r>
            <a:r>
              <a:rPr lang="en-US" sz="2400" dirty="0" smtClean="0"/>
              <a:t>   </a:t>
            </a:r>
            <a:r>
              <a:rPr lang="en-US" sz="2400" i="1" dirty="0" smtClean="0"/>
              <a:t>job-</a:t>
            </a:r>
            <a:r>
              <a:rPr lang="en-US" sz="2400" i="1" dirty="0" err="1" smtClean="0"/>
              <a:t>num</a:t>
            </a:r>
            <a:r>
              <a:rPr lang="en-US" sz="2400" i="1" dirty="0" smtClean="0"/>
              <a:t>   </a:t>
            </a:r>
            <a:endParaRPr lang="en-US" sz="2400" dirty="0"/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endParaRPr lang="en-US" sz="2800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442ED603-2DC6-4E26-B8FE-462ED418EBFC}" type="slidenum">
              <a:rPr lang="en-US" smtClean="0"/>
              <a:pPr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880939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447675" y="838200"/>
            <a:ext cx="8229600" cy="762000"/>
          </a:xfrm>
          <a:ln/>
        </p:spPr>
        <p:txBody>
          <a:bodyPr/>
          <a:lstStyle/>
          <a:p>
            <a:pPr eaLnBrk="1" hangingPunct="1"/>
            <a:r>
              <a:rPr lang="en-US" dirty="0" smtClean="0"/>
              <a:t>Commands</a:t>
            </a:r>
            <a:endParaRPr lang="en-US" dirty="0"/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752600"/>
            <a:ext cx="8534400" cy="4816475"/>
          </a:xfrm>
          <a:ln/>
        </p:spPr>
        <p:txBody>
          <a:bodyPr/>
          <a:lstStyle/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smtClean="0"/>
              <a:t>Redirectors  </a:t>
            </a:r>
          </a:p>
          <a:p>
            <a:pPr lvl="2" eaLnBrk="1" hangingPunct="1">
              <a:buFont typeface="Times New Roman" panose="02020603050405020304" pitchFamily="18" charset="0"/>
              <a:buChar char="•"/>
            </a:pPr>
            <a:r>
              <a:rPr lang="en-US" dirty="0" smtClean="0"/>
              <a:t>Used to redirect data or contents to given </a:t>
            </a:r>
            <a:r>
              <a:rPr lang="en-US" dirty="0" smtClean="0"/>
              <a:t>file or new file.</a:t>
            </a:r>
            <a:endParaRPr lang="en-US" dirty="0" smtClean="0"/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800" dirty="0" smtClean="0"/>
              <a:t>Syntax </a:t>
            </a:r>
          </a:p>
          <a:p>
            <a:pPr marL="1257300" lvl="4" indent="-342900" eaLnBrk="1" hangingPunct="1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sz="2400" i="1" dirty="0"/>
              <a:t>c</a:t>
            </a:r>
            <a:r>
              <a:rPr lang="en-US" sz="2400" i="1" dirty="0" smtClean="0"/>
              <a:t>ommand</a:t>
            </a:r>
            <a:r>
              <a:rPr lang="en-US" sz="2400" dirty="0" smtClean="0"/>
              <a:t>   </a:t>
            </a:r>
            <a:r>
              <a:rPr lang="en-US" sz="2400" b="1" dirty="0" smtClean="0"/>
              <a:t>&gt;</a:t>
            </a:r>
            <a:r>
              <a:rPr lang="en-US" sz="2400" dirty="0" smtClean="0"/>
              <a:t>   </a:t>
            </a:r>
            <a:r>
              <a:rPr lang="en-US" sz="2400" i="1" dirty="0" smtClean="0"/>
              <a:t>file-name </a:t>
            </a:r>
            <a:endParaRPr lang="en-US" sz="2400" i="1" dirty="0" smtClean="0"/>
          </a:p>
          <a:p>
            <a:pPr marL="1257300" lvl="4" indent="-342900" eaLnBrk="1" hangingPunct="1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sz="2400" i="1" dirty="0" smtClean="0"/>
              <a:t>command  </a:t>
            </a:r>
            <a:r>
              <a:rPr lang="en-US" sz="2400" b="1" dirty="0" smtClean="0"/>
              <a:t>&gt;&gt;</a:t>
            </a:r>
            <a:r>
              <a:rPr lang="en-US" sz="2400" i="1" dirty="0" smtClean="0"/>
              <a:t> file-name</a:t>
            </a:r>
            <a:r>
              <a:rPr lang="en-US" sz="2400" i="1" dirty="0" smtClean="0"/>
              <a:t>  </a:t>
            </a:r>
            <a:endParaRPr lang="en-US" sz="2400" dirty="0"/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smtClean="0"/>
              <a:t>Options  </a:t>
            </a:r>
            <a:endParaRPr lang="en-US" sz="2800" dirty="0"/>
          </a:p>
          <a:p>
            <a:pPr marL="1257300" lvl="4" indent="-342900" eaLnBrk="1" hangingPunct="1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sz="2400" b="1" dirty="0" smtClean="0"/>
              <a:t>&gt;</a:t>
            </a:r>
            <a:r>
              <a:rPr lang="en-US" sz="2400" dirty="0" smtClean="0"/>
              <a:t>  </a:t>
            </a:r>
            <a:r>
              <a:rPr lang="en-US" sz="2400" dirty="0" smtClean="0"/>
              <a:t>  (create new file. over write contents if </a:t>
            </a:r>
            <a:r>
              <a:rPr lang="en-US" sz="2400" dirty="0" smtClean="0"/>
              <a:t>exist a file</a:t>
            </a:r>
            <a:r>
              <a:rPr lang="en-US" sz="2400" dirty="0" smtClean="0"/>
              <a:t>)</a:t>
            </a:r>
            <a:endParaRPr lang="en-US" sz="2400" dirty="0" smtClean="0"/>
          </a:p>
          <a:p>
            <a:pPr marL="1257300" lvl="4" indent="-342900" eaLnBrk="1" hangingPunct="1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sz="2400" b="1" dirty="0" smtClean="0"/>
              <a:t>&gt;&gt;</a:t>
            </a:r>
            <a:r>
              <a:rPr lang="en-US" sz="2400" dirty="0" smtClean="0"/>
              <a:t>  </a:t>
            </a:r>
            <a:r>
              <a:rPr lang="en-US" sz="2400" dirty="0" smtClean="0"/>
              <a:t>(</a:t>
            </a:r>
            <a:r>
              <a:rPr lang="en-US" sz="2400" dirty="0" smtClean="0"/>
              <a:t>Append contents in existing file)</a:t>
            </a:r>
            <a:endParaRPr lang="en-US" sz="2800" dirty="0" smtClean="0"/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endParaRPr lang="en-US" sz="2800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442ED603-2DC6-4E26-B8FE-462ED418EBFC}" type="slidenum">
              <a:rPr lang="en-US" smtClean="0"/>
              <a:pPr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917694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447675" y="838200"/>
            <a:ext cx="8229600" cy="762000"/>
          </a:xfrm>
          <a:ln/>
        </p:spPr>
        <p:txBody>
          <a:bodyPr/>
          <a:lstStyle/>
          <a:p>
            <a:pPr eaLnBrk="1" hangingPunct="1"/>
            <a:r>
              <a:rPr lang="en-US" dirty="0" smtClean="0"/>
              <a:t>Commands</a:t>
            </a:r>
            <a:endParaRPr lang="en-US" dirty="0"/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752600"/>
            <a:ext cx="8229600" cy="4816475"/>
          </a:xfrm>
          <a:ln/>
        </p:spPr>
        <p:txBody>
          <a:bodyPr/>
          <a:lstStyle/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smtClean="0"/>
              <a:t>man </a:t>
            </a:r>
          </a:p>
          <a:p>
            <a:pPr lvl="2" eaLnBrk="1" hangingPunct="1">
              <a:buFont typeface="Times New Roman" panose="02020603050405020304" pitchFamily="18" charset="0"/>
              <a:buChar char="•"/>
            </a:pPr>
            <a:r>
              <a:rPr lang="en-US" dirty="0" smtClean="0"/>
              <a:t>A command </a:t>
            </a:r>
            <a:r>
              <a:rPr lang="en-US" dirty="0"/>
              <a:t>use to view manual or help of </a:t>
            </a:r>
            <a:r>
              <a:rPr lang="en-US" dirty="0" err="1"/>
              <a:t>linux</a:t>
            </a:r>
            <a:r>
              <a:rPr lang="en-US" dirty="0"/>
              <a:t> commands.</a:t>
            </a:r>
            <a:endParaRPr lang="en-US" dirty="0" smtClean="0"/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800" dirty="0" smtClean="0"/>
              <a:t>Syntax </a:t>
            </a:r>
          </a:p>
          <a:p>
            <a:pPr marL="1257300" lvl="4" indent="-342900" eaLnBrk="1" hangingPunct="1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sz="2400" dirty="0" smtClean="0"/>
              <a:t>man   </a:t>
            </a:r>
            <a:r>
              <a:rPr lang="en-US" sz="2400" i="1" dirty="0" smtClean="0"/>
              <a:t>command   </a:t>
            </a:r>
          </a:p>
          <a:p>
            <a:pPr marL="1257300" lvl="4" indent="-342900" eaLnBrk="1" hangingPunct="1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sz="2400" dirty="0" smtClean="0"/>
              <a:t>man</a:t>
            </a:r>
            <a:r>
              <a:rPr lang="en-US" sz="2400" i="1" dirty="0" smtClean="0"/>
              <a:t>   </a:t>
            </a:r>
            <a:r>
              <a:rPr lang="en-US" sz="2400" i="1" dirty="0" err="1" smtClean="0"/>
              <a:t>cp</a:t>
            </a:r>
            <a:r>
              <a:rPr lang="en-US" sz="2400" i="1" dirty="0" smtClean="0"/>
              <a:t>   </a:t>
            </a:r>
          </a:p>
          <a:p>
            <a:pPr marL="1714500" lvl="5" indent="-342900" eaLnBrk="1" hangingPunct="1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sz="2400" dirty="0" smtClean="0"/>
              <a:t>q   (press </a:t>
            </a:r>
            <a:r>
              <a:rPr lang="en-US" sz="2400" dirty="0"/>
              <a:t>“q” key to exit from </a:t>
            </a:r>
            <a:r>
              <a:rPr lang="en-US" sz="2400" dirty="0" smtClean="0"/>
              <a:t>manual)  </a:t>
            </a:r>
            <a:endParaRPr lang="en-US" sz="2400" dirty="0"/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endParaRPr lang="en-US" sz="2800" dirty="0" smtClean="0"/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endParaRPr lang="en-US" sz="2800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442ED603-2DC6-4E26-B8FE-462ED418EBFC}" type="slidenum">
              <a:rPr lang="en-US" smtClean="0"/>
              <a:pPr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38157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447675" y="838200"/>
            <a:ext cx="8229600" cy="762000"/>
          </a:xfrm>
          <a:ln/>
        </p:spPr>
        <p:txBody>
          <a:bodyPr/>
          <a:lstStyle/>
          <a:p>
            <a:pPr eaLnBrk="1" hangingPunct="1"/>
            <a:r>
              <a:rPr lang="en-US" dirty="0" smtClean="0"/>
              <a:t>Commands</a:t>
            </a:r>
            <a:endParaRPr lang="en-US" dirty="0"/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752600"/>
            <a:ext cx="8229600" cy="4816475"/>
          </a:xfrm>
          <a:ln/>
        </p:spPr>
        <p:txBody>
          <a:bodyPr/>
          <a:lstStyle/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smtClean="0"/>
              <a:t>halt</a:t>
            </a:r>
          </a:p>
          <a:p>
            <a:pPr lvl="2" eaLnBrk="1" hangingPunct="1">
              <a:spcBef>
                <a:spcPts val="800"/>
              </a:spcBef>
              <a:buFont typeface="Times New Roman" panose="02020603050405020304" pitchFamily="18" charset="0"/>
              <a:buChar char="•"/>
            </a:pPr>
            <a:r>
              <a:rPr lang="en-US" dirty="0" smtClean="0"/>
              <a:t>To </a:t>
            </a:r>
            <a:r>
              <a:rPr lang="en-US" dirty="0"/>
              <a:t>shut down the system.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800" dirty="0" err="1" smtClean="0"/>
              <a:t>poweroff</a:t>
            </a:r>
            <a:r>
              <a:rPr lang="en-US" sz="2800" dirty="0" smtClean="0"/>
              <a:t> </a:t>
            </a:r>
          </a:p>
          <a:p>
            <a:pPr marL="1257300" lvl="4" indent="-342900" eaLnBrk="1" hangingPunct="1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sz="2400" dirty="0" smtClean="0"/>
              <a:t>To shut </a:t>
            </a:r>
            <a:r>
              <a:rPr lang="en-US" sz="2400" dirty="0"/>
              <a:t>down the system</a:t>
            </a:r>
            <a:r>
              <a:rPr lang="en-US" sz="2400" dirty="0" smtClean="0"/>
              <a:t>.</a:t>
            </a:r>
            <a:endParaRPr lang="en-US" sz="2400" dirty="0"/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r>
              <a:rPr lang="en-US" sz="2800" dirty="0" smtClean="0"/>
              <a:t>reboot  </a:t>
            </a:r>
            <a:endParaRPr lang="en-US" sz="2800" dirty="0"/>
          </a:p>
          <a:p>
            <a:pPr marL="1257300" lvl="4" indent="-342900" eaLnBrk="1" hangingPunct="1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sz="2400" dirty="0" smtClean="0"/>
              <a:t>To re-start the system</a:t>
            </a:r>
            <a:r>
              <a:rPr lang="en-US" sz="2800" dirty="0" smtClean="0"/>
              <a:t>.</a:t>
            </a:r>
            <a:endParaRPr lang="en-US" sz="2800" dirty="0"/>
          </a:p>
          <a:p>
            <a:pPr marL="1257300" lvl="4" indent="-342900" eaLnBrk="1" hangingPunct="1">
              <a:spcBef>
                <a:spcPts val="800"/>
              </a:spcBef>
              <a:buFont typeface="Arial" panose="020B0604020202020204" pitchFamily="34" charset="0"/>
              <a:buChar char="•"/>
            </a:pPr>
            <a:endParaRPr lang="en-US" sz="2800" dirty="0" smtClean="0"/>
          </a:p>
          <a:p>
            <a:pPr marL="333375" indent="-333375">
              <a:buFont typeface="Arial" charset="0"/>
              <a:buChar char="•"/>
              <a:tabLst>
                <a:tab pos="333375" algn="l"/>
                <a:tab pos="446088" algn="l"/>
                <a:tab pos="903288" algn="l"/>
                <a:tab pos="1360488" algn="l"/>
                <a:tab pos="1817688" algn="l"/>
                <a:tab pos="2274888" algn="l"/>
                <a:tab pos="2732088" algn="l"/>
                <a:tab pos="3189288" algn="l"/>
                <a:tab pos="3646488" algn="l"/>
                <a:tab pos="4103688" algn="l"/>
                <a:tab pos="4560888" algn="l"/>
                <a:tab pos="5018088" algn="l"/>
                <a:tab pos="5475288" algn="l"/>
                <a:tab pos="5932488" algn="l"/>
                <a:tab pos="6389688" algn="l"/>
                <a:tab pos="6846888" algn="l"/>
                <a:tab pos="7304088" algn="l"/>
                <a:tab pos="7761288" algn="l"/>
                <a:tab pos="8218488" algn="l"/>
                <a:tab pos="8675688" algn="l"/>
                <a:tab pos="9132888" algn="l"/>
              </a:tabLst>
            </a:pPr>
            <a:endParaRPr lang="en-US" sz="2800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442ED603-2DC6-4E26-B8FE-462ED418EBFC}" type="slidenum">
              <a:rPr lang="en-US" smtClean="0"/>
              <a:pPr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761925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70C0"/>
            </a:gs>
            <a:gs pos="100000">
              <a:srgbClr val="FFEBFA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1"/>
          <p:cNvSpPr>
            <a:spLocks noGrp="1" noChangeArrowheads="1"/>
          </p:cNvSpPr>
          <p:nvPr>
            <p:ph type="title"/>
          </p:nvPr>
        </p:nvSpPr>
        <p:spPr>
          <a:xfrm>
            <a:off x="228600" y="2971800"/>
            <a:ext cx="8229600" cy="10541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6000">
                <a:latin typeface="PakTypeNaqsh" charset="0"/>
              </a:rPr>
              <a:t>The End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442ED603-2DC6-4E26-B8FE-462ED418EBFC}" type="slidenum">
              <a:rPr lang="en-US" smtClean="0"/>
              <a:pPr/>
              <a:t>57</a:t>
            </a:fld>
            <a:endParaRPr 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442ED603-2DC6-4E26-B8FE-462ED418EBFC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3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4265251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442ED603-2DC6-4E26-B8FE-462ED418EBFC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8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4192760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442ED603-2DC6-4E26-B8FE-462ED418EBFC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4" name="Rectangle 1"/>
          <p:cNvSpPr>
            <a:spLocks noGrp="1" noChangeArrowheads="1"/>
          </p:cNvSpPr>
          <p:nvPr>
            <p:ph type="title"/>
          </p:nvPr>
        </p:nvSpPr>
        <p:spPr>
          <a:xfrm>
            <a:off x="447675" y="1371600"/>
            <a:ext cx="8229600" cy="1143000"/>
          </a:xfrm>
        </p:spPr>
        <p:txBody>
          <a:bodyPr/>
          <a:lstStyle/>
          <a:p>
            <a:endParaRPr lang="en-US" smtClean="0"/>
          </a:p>
        </p:txBody>
      </p:sp>
      <p:pic>
        <p:nvPicPr>
          <p:cNvPr id="5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Line 4"/>
          <p:cNvSpPr>
            <a:spLocks noChangeShapeType="1"/>
          </p:cNvSpPr>
          <p:nvPr/>
        </p:nvSpPr>
        <p:spPr bwMode="auto">
          <a:xfrm>
            <a:off x="1776413" y="2395537"/>
            <a:ext cx="195262" cy="906463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1247775" y="3522662"/>
            <a:ext cx="144780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2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ts val="1125"/>
              </a:spcBef>
            </a:pPr>
            <a:r>
              <a:rPr lang="en-US" sz="1800" b="1"/>
              <a:t>User Name</a:t>
            </a:r>
          </a:p>
        </p:txBody>
      </p:sp>
      <p:sp>
        <p:nvSpPr>
          <p:cNvPr id="8" name="Line 6"/>
          <p:cNvSpPr>
            <a:spLocks noChangeShapeType="1"/>
          </p:cNvSpPr>
          <p:nvPr/>
        </p:nvSpPr>
        <p:spPr bwMode="auto">
          <a:xfrm>
            <a:off x="2714625" y="2289175"/>
            <a:ext cx="381000" cy="1812925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2428875" y="4110037"/>
            <a:ext cx="167640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2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ts val="1125"/>
              </a:spcBef>
            </a:pPr>
            <a:r>
              <a:rPr lang="en-US" sz="1800" b="1" dirty="0"/>
              <a:t>Host Name</a:t>
            </a:r>
          </a:p>
        </p:txBody>
      </p:sp>
      <p:sp>
        <p:nvSpPr>
          <p:cNvPr id="10" name="Line 8"/>
          <p:cNvSpPr>
            <a:spLocks noChangeShapeType="1"/>
          </p:cNvSpPr>
          <p:nvPr/>
        </p:nvSpPr>
        <p:spPr bwMode="auto">
          <a:xfrm>
            <a:off x="3757613" y="2289174"/>
            <a:ext cx="576262" cy="1411287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" name="Line 9"/>
          <p:cNvSpPr>
            <a:spLocks noChangeShapeType="1"/>
          </p:cNvSpPr>
          <p:nvPr/>
        </p:nvSpPr>
        <p:spPr bwMode="auto">
          <a:xfrm>
            <a:off x="3495675" y="2227262"/>
            <a:ext cx="742950" cy="2540000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3719513" y="4837112"/>
            <a:ext cx="1905000" cy="785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2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ts val="1125"/>
              </a:spcBef>
            </a:pPr>
            <a:r>
              <a:rPr lang="en-US" sz="1800" b="1"/>
              <a:t>Home Directory</a:t>
            </a:r>
          </a:p>
          <a:p>
            <a:pPr eaLnBrk="1" hangingPunct="1">
              <a:spcBef>
                <a:spcPts val="1125"/>
              </a:spcBef>
            </a:pPr>
            <a:r>
              <a:rPr lang="en-US" sz="1800" b="1"/>
              <a:t>    of the User</a:t>
            </a:r>
          </a:p>
        </p:txBody>
      </p:sp>
      <p:sp>
        <p:nvSpPr>
          <p:cNvPr id="13" name="Text Box 11"/>
          <p:cNvSpPr txBox="1">
            <a:spLocks noChangeArrowheads="1"/>
          </p:cNvSpPr>
          <p:nvPr/>
        </p:nvSpPr>
        <p:spPr bwMode="auto">
          <a:xfrm>
            <a:off x="4314825" y="3676650"/>
            <a:ext cx="2057400" cy="785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2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ts val="1125"/>
              </a:spcBef>
            </a:pPr>
            <a:r>
              <a:rPr lang="en-US" sz="1800" b="1"/>
              <a:t>General User’s</a:t>
            </a:r>
          </a:p>
          <a:p>
            <a:pPr eaLnBrk="1" hangingPunct="1">
              <a:spcBef>
                <a:spcPts val="1125"/>
              </a:spcBef>
            </a:pPr>
            <a:r>
              <a:rPr lang="en-US" sz="1800" b="1"/>
              <a:t>        Symbol</a:t>
            </a:r>
          </a:p>
        </p:txBody>
      </p:sp>
    </p:spTree>
    <p:extLst>
      <p:ext uri="{BB962C8B-B14F-4D97-AF65-F5344CB8AC3E}">
        <p14:creationId xmlns:p14="http://schemas.microsoft.com/office/powerpoint/2010/main" val="136507764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442ED603-2DC6-4E26-B8FE-462ED418EBFC}" type="slidenum">
              <a:rPr lang="en-US" smtClean="0"/>
              <a:pPr/>
              <a:t>9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2971800" y="3295650"/>
            <a:ext cx="2057400" cy="79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2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1125"/>
              </a:spcBef>
            </a:pPr>
            <a:r>
              <a:rPr lang="en-US" sz="1800" b="1"/>
              <a:t>Super User’s</a:t>
            </a:r>
          </a:p>
          <a:p>
            <a:pPr algn="ctr" eaLnBrk="1" hangingPunct="1">
              <a:spcBef>
                <a:spcPts val="1125"/>
              </a:spcBef>
            </a:pPr>
            <a:r>
              <a:rPr lang="en-US" sz="1800" b="1"/>
              <a:t>Symbol</a:t>
            </a: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1600200" y="4970463"/>
            <a:ext cx="647700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 sz="32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ts val="1125"/>
              </a:spcBef>
            </a:pPr>
            <a:r>
              <a:rPr lang="en-US" sz="1800" b="1">
                <a:solidFill>
                  <a:srgbClr val="333399"/>
                </a:solidFill>
              </a:rPr>
              <a:t>	        Super user</a:t>
            </a:r>
            <a:r>
              <a:rPr lang="en-US" sz="1800" b="1"/>
              <a:t> is also known as </a:t>
            </a:r>
            <a:r>
              <a:rPr lang="en-US" sz="1800" b="1">
                <a:solidFill>
                  <a:srgbClr val="333399"/>
                </a:solidFill>
              </a:rPr>
              <a:t>Root</a:t>
            </a:r>
            <a:r>
              <a:rPr lang="en-US" sz="1800" b="1"/>
              <a:t> user </a:t>
            </a:r>
          </a:p>
        </p:txBody>
      </p:sp>
      <p:sp>
        <p:nvSpPr>
          <p:cNvPr id="6" name="Line 4"/>
          <p:cNvSpPr>
            <a:spLocks noChangeShapeType="1"/>
          </p:cNvSpPr>
          <p:nvPr/>
        </p:nvSpPr>
        <p:spPr bwMode="auto">
          <a:xfrm>
            <a:off x="3505200" y="2209800"/>
            <a:ext cx="304800" cy="990600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832339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4335</TotalTime>
  <Words>1612</Words>
  <Application>Microsoft Office PowerPoint</Application>
  <PresentationFormat>On-screen Show (4:3)</PresentationFormat>
  <Paragraphs>525</Paragraphs>
  <Slides>57</Slides>
  <Notes>57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57</vt:i4>
      </vt:variant>
    </vt:vector>
  </HeadingPairs>
  <TitlesOfParts>
    <vt:vector size="64" baseType="lpstr">
      <vt:lpstr>Arial Unicode MS</vt:lpstr>
      <vt:lpstr>Arial</vt:lpstr>
      <vt:lpstr>MV Boli</vt:lpstr>
      <vt:lpstr>PakTypeNaqsh</vt:lpstr>
      <vt:lpstr>Times New Roman</vt:lpstr>
      <vt:lpstr>Office Theme</vt:lpstr>
      <vt:lpstr>Office Theme</vt:lpstr>
      <vt:lpstr>PowerPoint Presentation</vt:lpstr>
      <vt:lpstr>Shell Commands</vt:lpstr>
      <vt:lpstr>Commands</vt:lpstr>
      <vt:lpstr>Shell</vt:lpstr>
      <vt:lpstr>Shell</vt:lpstr>
      <vt:lpstr>PowerPoint Presentation</vt:lpstr>
      <vt:lpstr>PowerPoint Presentation</vt:lpstr>
      <vt:lpstr>PowerPoint Presentation</vt:lpstr>
      <vt:lpstr>PowerPoint Presentation</vt:lpstr>
      <vt:lpstr>Commands</vt:lpstr>
      <vt:lpstr>Commands</vt:lpstr>
      <vt:lpstr>Commands</vt:lpstr>
      <vt:lpstr>Commands</vt:lpstr>
      <vt:lpstr>Commands</vt:lpstr>
      <vt:lpstr>Commands</vt:lpstr>
      <vt:lpstr>Commands</vt:lpstr>
      <vt:lpstr>Commands</vt:lpstr>
      <vt:lpstr>Commands</vt:lpstr>
      <vt:lpstr>Commands</vt:lpstr>
      <vt:lpstr>Commands</vt:lpstr>
      <vt:lpstr>Commands</vt:lpstr>
      <vt:lpstr>Commands</vt:lpstr>
      <vt:lpstr>Commands</vt:lpstr>
      <vt:lpstr>Commands</vt:lpstr>
      <vt:lpstr>Commands</vt:lpstr>
      <vt:lpstr>Commands</vt:lpstr>
      <vt:lpstr>Commands</vt:lpstr>
      <vt:lpstr>Commands</vt:lpstr>
      <vt:lpstr>Commands</vt:lpstr>
      <vt:lpstr>Commands</vt:lpstr>
      <vt:lpstr>Commands</vt:lpstr>
      <vt:lpstr>Commands</vt:lpstr>
      <vt:lpstr>Commands</vt:lpstr>
      <vt:lpstr>Commands</vt:lpstr>
      <vt:lpstr>Commands</vt:lpstr>
      <vt:lpstr>Commands</vt:lpstr>
      <vt:lpstr>Commands</vt:lpstr>
      <vt:lpstr>Commands</vt:lpstr>
      <vt:lpstr>Commands</vt:lpstr>
      <vt:lpstr>Commands</vt:lpstr>
      <vt:lpstr>Commands</vt:lpstr>
      <vt:lpstr>Commands</vt:lpstr>
      <vt:lpstr>Commands</vt:lpstr>
      <vt:lpstr>Commands</vt:lpstr>
      <vt:lpstr>Commands</vt:lpstr>
      <vt:lpstr>Commands</vt:lpstr>
      <vt:lpstr>Commands</vt:lpstr>
      <vt:lpstr>Commands</vt:lpstr>
      <vt:lpstr>Commands</vt:lpstr>
      <vt:lpstr>Commands</vt:lpstr>
      <vt:lpstr>Commands</vt:lpstr>
      <vt:lpstr>Commands</vt:lpstr>
      <vt:lpstr>Commands</vt:lpstr>
      <vt:lpstr>Commands</vt:lpstr>
      <vt:lpstr>Commands</vt:lpstr>
      <vt:lpstr>Commands</vt:lpstr>
      <vt:lpstr>The End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Mohamed Shafik</dc:creator>
  <cp:lastModifiedBy>Muhammad Nadeem</cp:lastModifiedBy>
  <cp:revision>327</cp:revision>
  <cp:lastPrinted>1601-01-01T00:00:00Z</cp:lastPrinted>
  <dcterms:created xsi:type="dcterms:W3CDTF">2009-01-19T21:56:39Z</dcterms:created>
  <dcterms:modified xsi:type="dcterms:W3CDTF">2014-02-12T10:26:19Z</dcterms:modified>
</cp:coreProperties>
</file>